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11" r:id="rId1"/>
    <p:sldMasterId id="2147484007" r:id="rId2"/>
  </p:sldMasterIdLst>
  <p:notesMasterIdLst>
    <p:notesMasterId r:id="rId60"/>
  </p:notesMasterIdLst>
  <p:sldIdLst>
    <p:sldId id="360" r:id="rId3"/>
    <p:sldId id="334" r:id="rId4"/>
    <p:sldId id="331" r:id="rId5"/>
    <p:sldId id="335" r:id="rId6"/>
    <p:sldId id="332" r:id="rId7"/>
    <p:sldId id="333" r:id="rId8"/>
    <p:sldId id="308" r:id="rId9"/>
    <p:sldId id="257" r:id="rId10"/>
    <p:sldId id="307" r:id="rId11"/>
    <p:sldId id="329" r:id="rId12"/>
    <p:sldId id="288" r:id="rId13"/>
    <p:sldId id="340" r:id="rId14"/>
    <p:sldId id="290" r:id="rId15"/>
    <p:sldId id="313" r:id="rId16"/>
    <p:sldId id="312" r:id="rId17"/>
    <p:sldId id="315" r:id="rId18"/>
    <p:sldId id="316" r:id="rId19"/>
    <p:sldId id="319" r:id="rId20"/>
    <p:sldId id="362" r:id="rId21"/>
    <p:sldId id="338" r:id="rId22"/>
    <p:sldId id="363" r:id="rId23"/>
    <p:sldId id="327" r:id="rId24"/>
    <p:sldId id="343" r:id="rId25"/>
    <p:sldId id="361" r:id="rId26"/>
    <p:sldId id="364" r:id="rId27"/>
    <p:sldId id="314" r:id="rId28"/>
    <p:sldId id="311" r:id="rId29"/>
    <p:sldId id="345" r:id="rId30"/>
    <p:sldId id="344" r:id="rId31"/>
    <p:sldId id="341" r:id="rId32"/>
    <p:sldId id="321" r:id="rId33"/>
    <p:sldId id="346" r:id="rId34"/>
    <p:sldId id="323" r:id="rId35"/>
    <p:sldId id="309" r:id="rId36"/>
    <p:sldId id="347" r:id="rId37"/>
    <p:sldId id="320" r:id="rId38"/>
    <p:sldId id="359" r:id="rId39"/>
    <p:sldId id="348" r:id="rId40"/>
    <p:sldId id="306" r:id="rId41"/>
    <p:sldId id="324" r:id="rId42"/>
    <p:sldId id="296" r:id="rId43"/>
    <p:sldId id="294" r:id="rId44"/>
    <p:sldId id="352" r:id="rId45"/>
    <p:sldId id="353" r:id="rId46"/>
    <p:sldId id="354" r:id="rId47"/>
    <p:sldId id="355" r:id="rId48"/>
    <p:sldId id="357" r:id="rId49"/>
    <p:sldId id="358" r:id="rId50"/>
    <p:sldId id="336" r:id="rId51"/>
    <p:sldId id="326" r:id="rId52"/>
    <p:sldId id="325" r:id="rId53"/>
    <p:sldId id="366" r:id="rId54"/>
    <p:sldId id="365" r:id="rId55"/>
    <p:sldId id="368" r:id="rId56"/>
    <p:sldId id="349" r:id="rId57"/>
    <p:sldId id="350" r:id="rId58"/>
    <p:sldId id="279" r:id="rId59"/>
  </p:sldIdLst>
  <p:sldSz cx="9144000" cy="6858000" type="screen4x3"/>
  <p:notesSz cx="6858000" cy="9144000"/>
  <p:defaultTextStyle>
    <a:defPPr>
      <a:defRPr lang="es-A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06A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69" d="100"/>
          <a:sy n="69" d="100"/>
        </p:scale>
        <p:origin x="-1380" y="-102"/>
      </p:cViewPr>
      <p:guideLst>
        <p:guide orient="horz" pos="2160"/>
        <p:guide pos="2880"/>
      </p:guideLst>
    </p:cSldViewPr>
  </p:slideViewPr>
  <p:outlineViewPr>
    <p:cViewPr>
      <p:scale>
        <a:sx n="33" d="100"/>
        <a:sy n="33" d="100"/>
      </p:scale>
      <p:origin x="0" y="3016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AB7B65-221F-41A5-BDA9-8550282780CE}" type="datetimeFigureOut">
              <a:rPr lang="es-MX" smtClean="0"/>
              <a:t>07/05/2020</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FEDB63-83FB-4E64-BB65-AAB6D17EAA15}" type="slidenum">
              <a:rPr lang="es-MX" smtClean="0"/>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S</a:t>
            </a:r>
            <a:endParaRPr lang="es-MX" dirty="0"/>
          </a:p>
        </p:txBody>
      </p:sp>
      <p:sp>
        <p:nvSpPr>
          <p:cNvPr id="4" name="3 Marcador de número de diapositiva"/>
          <p:cNvSpPr>
            <a:spLocks noGrp="1"/>
          </p:cNvSpPr>
          <p:nvPr>
            <p:ph type="sldNum" sz="quarter" idx="10"/>
          </p:nvPr>
        </p:nvSpPr>
        <p:spPr/>
        <p:txBody>
          <a:bodyPr/>
          <a:lstStyle/>
          <a:p>
            <a:fld id="{76FEDB63-83FB-4E64-BB65-AAB6D17EAA15}" type="slidenum">
              <a:rPr lang="es-MX" smtClean="0"/>
              <a:t>49</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Título"/>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fecha"/>
          <p:cNvSpPr>
            <a:spLocks noGrp="1"/>
          </p:cNvSpPr>
          <p:nvPr>
            <p:ph type="dt" sz="half" idx="10"/>
          </p:nvPr>
        </p:nvSpPr>
        <p:spPr>
          <a:xfrm>
            <a:off x="5562600" y="6509004"/>
            <a:ext cx="3002280" cy="274320"/>
          </a:xfrm>
        </p:spPr>
        <p:txBody>
          <a:bodyPr vert="horz" rtlCol="0"/>
          <a:lstStyle>
            <a:extLst/>
          </a:lstStyle>
          <a:p>
            <a:pPr>
              <a:defRPr/>
            </a:pPr>
            <a:fld id="{23600AFE-27C9-4BE4-979B-D234F000D594}" type="datetimeFigureOut">
              <a:rPr lang="es-AR" smtClean="0"/>
              <a:pPr>
                <a:defRPr/>
              </a:pPr>
              <a:t>06/05/2020</a:t>
            </a:fld>
            <a:endParaRPr lang="es-AR"/>
          </a:p>
        </p:txBody>
      </p:sp>
      <p:sp>
        <p:nvSpPr>
          <p:cNvPr id="11" name="10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34B7AD9F-6EDA-4D88-9A51-3FB4DFF8B000}" type="slidenum">
              <a:rPr lang="es-AR" smtClean="0"/>
              <a:pPr>
                <a:defRPr/>
              </a:pPr>
              <a:t>‹Nº›</a:t>
            </a:fld>
            <a:endParaRPr lang="es-AR"/>
          </a:p>
        </p:txBody>
      </p:sp>
      <p:sp>
        <p:nvSpPr>
          <p:cNvPr id="12" name="11 Marcador de pie de página"/>
          <p:cNvSpPr>
            <a:spLocks noGrp="1"/>
          </p:cNvSpPr>
          <p:nvPr>
            <p:ph type="ftr" sz="quarter" idx="12"/>
          </p:nvPr>
        </p:nvSpPr>
        <p:spPr>
          <a:xfrm>
            <a:off x="1600200" y="6509004"/>
            <a:ext cx="3907464" cy="274320"/>
          </a:xfrm>
        </p:spPr>
        <p:txBody>
          <a:bodyPr vert="horz" rtlCol="0"/>
          <a:lstStyle>
            <a:extLst/>
          </a:lstStyle>
          <a:p>
            <a:pPr>
              <a:defRPr/>
            </a:pPr>
            <a:endParaRPr lang="es-A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fld id="{2F001156-CA1D-4B2F-8580-866EB7DD7BC8}" type="datetimeFigureOut">
              <a:rPr lang="es-AR" smtClean="0"/>
              <a:pPr>
                <a:defRPr/>
              </a:pPr>
              <a:t>06/05/2020</a:t>
            </a:fld>
            <a:endParaRPr lang="es-AR"/>
          </a:p>
        </p:txBody>
      </p:sp>
      <p:sp>
        <p:nvSpPr>
          <p:cNvPr id="5" name="4 Marcador de pie de página"/>
          <p:cNvSpPr>
            <a:spLocks noGrp="1"/>
          </p:cNvSpPr>
          <p:nvPr>
            <p:ph type="ftr" sz="quarter" idx="11"/>
          </p:nvPr>
        </p:nvSpPr>
        <p:spPr/>
        <p:txBody>
          <a:bodyPr/>
          <a:lstStyle>
            <a:extLst/>
          </a:lstStyle>
          <a:p>
            <a:pPr>
              <a:defRPr/>
            </a:pPr>
            <a:endParaRPr lang="es-AR"/>
          </a:p>
        </p:txBody>
      </p:sp>
      <p:sp>
        <p:nvSpPr>
          <p:cNvPr id="6" name="5 Marcador de número de diapositiva"/>
          <p:cNvSpPr>
            <a:spLocks noGrp="1"/>
          </p:cNvSpPr>
          <p:nvPr>
            <p:ph type="sldNum" sz="quarter" idx="12"/>
          </p:nvPr>
        </p:nvSpPr>
        <p:spPr/>
        <p:txBody>
          <a:bodyPr/>
          <a:lstStyle>
            <a:extLst/>
          </a:lstStyle>
          <a:p>
            <a:pPr>
              <a:defRPr/>
            </a:pPr>
            <a:fld id="{DACF8EB6-309F-4BCD-A7AB-4C21D17EF7B4}" type="slidenum">
              <a:rPr lang="es-AR" smtClean="0"/>
              <a:pPr>
                <a:defRPr/>
              </a:pPr>
              <a:t>‹Nº›</a:t>
            </a:fld>
            <a:endParaRPr lang="es-AR"/>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fld id="{BEAFE71F-17E8-4A7C-AD08-00B4007E309D}" type="datetimeFigureOut">
              <a:rPr lang="es-AR" smtClean="0"/>
              <a:pPr>
                <a:defRPr/>
              </a:pPr>
              <a:t>06/05/2020</a:t>
            </a:fld>
            <a:endParaRPr lang="es-AR"/>
          </a:p>
        </p:txBody>
      </p:sp>
      <p:sp>
        <p:nvSpPr>
          <p:cNvPr id="5" name="4 Marcador de pie de página"/>
          <p:cNvSpPr>
            <a:spLocks noGrp="1"/>
          </p:cNvSpPr>
          <p:nvPr>
            <p:ph type="ftr" sz="quarter" idx="11"/>
          </p:nvPr>
        </p:nvSpPr>
        <p:spPr/>
        <p:txBody>
          <a:bodyPr/>
          <a:lstStyle>
            <a:extLst/>
          </a:lstStyle>
          <a:p>
            <a:pPr>
              <a:defRPr/>
            </a:pPr>
            <a:endParaRPr lang="es-AR"/>
          </a:p>
        </p:txBody>
      </p:sp>
      <p:sp>
        <p:nvSpPr>
          <p:cNvPr id="6" name="5 Marcador de número de diapositiva"/>
          <p:cNvSpPr>
            <a:spLocks noGrp="1"/>
          </p:cNvSpPr>
          <p:nvPr>
            <p:ph type="sldNum" sz="quarter" idx="12"/>
          </p:nvPr>
        </p:nvSpPr>
        <p:spPr/>
        <p:txBody>
          <a:bodyPr/>
          <a:lstStyle>
            <a:extLst/>
          </a:lstStyle>
          <a:p>
            <a:pPr>
              <a:defRPr/>
            </a:pPr>
            <a:fld id="{F48726AD-F97A-4FC5-B971-CB42A12029CF}" type="slidenum">
              <a:rPr lang="es-AR" smtClean="0"/>
              <a:pPr>
                <a:defRPr/>
              </a:pPr>
              <a:t>‹Nº›</a:t>
            </a:fld>
            <a:endParaRPr lang="es-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pPr>
              <a:defRPr/>
            </a:pPr>
            <a:fld id="{23600AFE-27C9-4BE4-979B-D234F000D594}" type="datetimeFigureOut">
              <a:rPr lang="es-AR" smtClean="0"/>
              <a:pPr>
                <a:defRPr/>
              </a:pPr>
              <a:t>06/05/2020</a:t>
            </a:fld>
            <a:endParaRPr lang="es-AR"/>
          </a:p>
        </p:txBody>
      </p:sp>
      <p:sp>
        <p:nvSpPr>
          <p:cNvPr id="8" name="7 Marcador de pie de página"/>
          <p:cNvSpPr>
            <a:spLocks noGrp="1"/>
          </p:cNvSpPr>
          <p:nvPr>
            <p:ph type="ftr" sz="quarter" idx="11"/>
          </p:nvPr>
        </p:nvSpPr>
        <p:spPr/>
        <p:txBody>
          <a:bodyPr/>
          <a:lstStyle>
            <a:extLst/>
          </a:lstStyle>
          <a:p>
            <a:pPr>
              <a:defRPr/>
            </a:pPr>
            <a:endParaRPr lang="es-AR"/>
          </a:p>
        </p:txBody>
      </p:sp>
      <p:sp>
        <p:nvSpPr>
          <p:cNvPr id="11" name="10 Marcador de número de diapositiva"/>
          <p:cNvSpPr>
            <a:spLocks noGrp="1"/>
          </p:cNvSpPr>
          <p:nvPr>
            <p:ph type="sldNum" sz="quarter" idx="12"/>
          </p:nvPr>
        </p:nvSpPr>
        <p:spPr/>
        <p:txBody>
          <a:bodyPr/>
          <a:lstStyle>
            <a:extLst/>
          </a:lstStyle>
          <a:p>
            <a:pPr>
              <a:defRPr/>
            </a:pPr>
            <a:fld id="{34B7AD9F-6EDA-4D88-9A51-3FB4DFF8B000}" type="slidenum">
              <a:rPr lang="es-AR" smtClean="0"/>
              <a:pPr>
                <a:defRPr/>
              </a:pPr>
              <a:t>‹Nº›</a:t>
            </a:fld>
            <a:endParaRPr lang="es-AR"/>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fld id="{F2D5F593-0F88-414F-B2CB-80D611CAD214}" type="datetimeFigureOut">
              <a:rPr lang="es-AR" smtClean="0"/>
              <a:pPr>
                <a:defRPr/>
              </a:pPr>
              <a:t>06/05/2020</a:t>
            </a:fld>
            <a:endParaRPr lang="es-AR"/>
          </a:p>
        </p:txBody>
      </p:sp>
      <p:sp>
        <p:nvSpPr>
          <p:cNvPr id="5" name="4 Marcador de pie de página"/>
          <p:cNvSpPr>
            <a:spLocks noGrp="1"/>
          </p:cNvSpPr>
          <p:nvPr>
            <p:ph type="ftr" sz="quarter" idx="11"/>
          </p:nvPr>
        </p:nvSpPr>
        <p:spPr/>
        <p:txBody>
          <a:bodyPr/>
          <a:lstStyle>
            <a:extLst/>
          </a:lstStyle>
          <a:p>
            <a:pPr>
              <a:defRPr/>
            </a:pPr>
            <a:endParaRPr lang="es-AR"/>
          </a:p>
        </p:txBody>
      </p:sp>
      <p:sp>
        <p:nvSpPr>
          <p:cNvPr id="6" name="5 Marcador de número de diapositiva"/>
          <p:cNvSpPr>
            <a:spLocks noGrp="1"/>
          </p:cNvSpPr>
          <p:nvPr>
            <p:ph type="sldNum" sz="quarter" idx="12"/>
          </p:nvPr>
        </p:nvSpPr>
        <p:spPr/>
        <p:txBody>
          <a:bodyPr/>
          <a:lstStyle>
            <a:extLst/>
          </a:lstStyle>
          <a:p>
            <a:pPr>
              <a:defRPr/>
            </a:pPr>
            <a:fld id="{49269927-6DFB-4D54-B229-EFA4F1779A94}" type="slidenum">
              <a:rPr lang="es-AR" smtClean="0"/>
              <a:pPr>
                <a:defRPr/>
              </a:pPr>
              <a:t>‹Nº›</a:t>
            </a:fld>
            <a:endParaRPr lang="es-AR"/>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pPr>
              <a:defRPr/>
            </a:pPr>
            <a:fld id="{8F20D63D-A856-4E31-9652-D9B0C9EC7A55}" type="datetimeFigureOut">
              <a:rPr lang="es-AR" smtClean="0"/>
              <a:pPr>
                <a:defRPr/>
              </a:pPr>
              <a:t>06/05/2020</a:t>
            </a:fld>
            <a:endParaRPr lang="es-AR"/>
          </a:p>
        </p:txBody>
      </p:sp>
      <p:sp>
        <p:nvSpPr>
          <p:cNvPr id="5" name="4 Marcador de pie de página"/>
          <p:cNvSpPr>
            <a:spLocks noGrp="1"/>
          </p:cNvSpPr>
          <p:nvPr>
            <p:ph type="ftr" sz="quarter" idx="11"/>
          </p:nvPr>
        </p:nvSpPr>
        <p:spPr/>
        <p:txBody>
          <a:bodyPr/>
          <a:lstStyle>
            <a:extLst/>
          </a:lstStyle>
          <a:p>
            <a:pPr>
              <a:defRPr/>
            </a:pPr>
            <a:endParaRPr lang="es-AR"/>
          </a:p>
        </p:txBody>
      </p:sp>
      <p:sp>
        <p:nvSpPr>
          <p:cNvPr id="6" name="5 Marcador de número de diapositiva"/>
          <p:cNvSpPr>
            <a:spLocks noGrp="1"/>
          </p:cNvSpPr>
          <p:nvPr>
            <p:ph type="sldNum" sz="quarter" idx="12"/>
          </p:nvPr>
        </p:nvSpPr>
        <p:spPr/>
        <p:txBody>
          <a:bodyPr/>
          <a:lstStyle>
            <a:extLst/>
          </a:lstStyle>
          <a:p>
            <a:pPr>
              <a:defRPr/>
            </a:pPr>
            <a:fld id="{18537D62-D5A2-49FA-A097-BA9F771C7640}" type="slidenum">
              <a:rPr lang="es-AR" smtClean="0"/>
              <a:pPr>
                <a:defRPr/>
              </a:pPr>
              <a:t>‹Nº›</a:t>
            </a:fld>
            <a:endParaRPr lang="es-AR"/>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a:defRPr/>
            </a:pPr>
            <a:fld id="{4B50C39F-DE31-4485-AEFB-51321A6E0870}" type="datetimeFigureOut">
              <a:rPr lang="es-AR" smtClean="0"/>
              <a:pPr>
                <a:defRPr/>
              </a:pPr>
              <a:t>06/05/2020</a:t>
            </a:fld>
            <a:endParaRPr lang="es-AR"/>
          </a:p>
        </p:txBody>
      </p:sp>
      <p:sp>
        <p:nvSpPr>
          <p:cNvPr id="6" name="5 Marcador de pie de página"/>
          <p:cNvSpPr>
            <a:spLocks noGrp="1"/>
          </p:cNvSpPr>
          <p:nvPr>
            <p:ph type="ftr" sz="quarter" idx="11"/>
          </p:nvPr>
        </p:nvSpPr>
        <p:spPr/>
        <p:txBody>
          <a:bodyPr/>
          <a:lstStyle>
            <a:extLst/>
          </a:lstStyle>
          <a:p>
            <a:pPr>
              <a:defRPr/>
            </a:pPr>
            <a:endParaRPr lang="es-AR"/>
          </a:p>
        </p:txBody>
      </p:sp>
      <p:sp>
        <p:nvSpPr>
          <p:cNvPr id="7" name="6 Marcador de número de diapositiva"/>
          <p:cNvSpPr>
            <a:spLocks noGrp="1"/>
          </p:cNvSpPr>
          <p:nvPr>
            <p:ph type="sldNum" sz="quarter" idx="12"/>
          </p:nvPr>
        </p:nvSpPr>
        <p:spPr/>
        <p:txBody>
          <a:bodyPr/>
          <a:lstStyle>
            <a:extLst/>
          </a:lstStyle>
          <a:p>
            <a:pPr>
              <a:defRPr/>
            </a:pPr>
            <a:fld id="{6151E1D5-7BFE-4D21-81E3-3F1410E6A4A4}" type="slidenum">
              <a:rPr lang="es-AR" smtClean="0"/>
              <a:pPr>
                <a:defRPr/>
              </a:pPr>
              <a:t>‹Nº›</a:t>
            </a:fld>
            <a:endParaRPr lang="es-AR"/>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pPr>
              <a:defRPr/>
            </a:pPr>
            <a:fld id="{9091E007-169C-411F-844F-FD46BC37BD5E}" type="datetimeFigureOut">
              <a:rPr lang="es-AR" smtClean="0"/>
              <a:pPr>
                <a:defRPr/>
              </a:pPr>
              <a:t>06/05/2020</a:t>
            </a:fld>
            <a:endParaRPr lang="es-AR"/>
          </a:p>
        </p:txBody>
      </p:sp>
      <p:sp>
        <p:nvSpPr>
          <p:cNvPr id="8" name="7 Marcador de pie de página"/>
          <p:cNvSpPr>
            <a:spLocks noGrp="1"/>
          </p:cNvSpPr>
          <p:nvPr>
            <p:ph type="ftr" sz="quarter" idx="11"/>
          </p:nvPr>
        </p:nvSpPr>
        <p:spPr/>
        <p:txBody>
          <a:bodyPr/>
          <a:lstStyle>
            <a:extLst/>
          </a:lstStyle>
          <a:p>
            <a:pPr>
              <a:defRPr/>
            </a:pPr>
            <a:endParaRPr lang="es-AR"/>
          </a:p>
        </p:txBody>
      </p:sp>
      <p:sp>
        <p:nvSpPr>
          <p:cNvPr id="9" name="8 Marcador de número de diapositiva"/>
          <p:cNvSpPr>
            <a:spLocks noGrp="1"/>
          </p:cNvSpPr>
          <p:nvPr>
            <p:ph type="sldNum" sz="quarter" idx="12"/>
          </p:nvPr>
        </p:nvSpPr>
        <p:spPr/>
        <p:txBody>
          <a:bodyPr/>
          <a:lstStyle>
            <a:extLst/>
          </a:lstStyle>
          <a:p>
            <a:pPr>
              <a:defRPr/>
            </a:pPr>
            <a:fld id="{9053D238-40DB-4795-B0EC-5835B53376A5}" type="slidenum">
              <a:rPr lang="es-AR" smtClean="0"/>
              <a:pPr>
                <a:defRPr/>
              </a:pPr>
              <a:t>‹Nº›</a:t>
            </a:fld>
            <a:endParaRPr lang="es-AR"/>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pPr>
              <a:defRPr/>
            </a:pPr>
            <a:fld id="{16D4260F-C794-4186-B330-C2012343FCF6}" type="datetimeFigureOut">
              <a:rPr lang="es-AR" smtClean="0"/>
              <a:pPr>
                <a:defRPr/>
              </a:pPr>
              <a:t>06/05/2020</a:t>
            </a:fld>
            <a:endParaRPr lang="es-AR"/>
          </a:p>
        </p:txBody>
      </p:sp>
      <p:sp>
        <p:nvSpPr>
          <p:cNvPr id="4" name="3 Marcador de pie de página"/>
          <p:cNvSpPr>
            <a:spLocks noGrp="1"/>
          </p:cNvSpPr>
          <p:nvPr>
            <p:ph type="ftr" sz="quarter" idx="11"/>
          </p:nvPr>
        </p:nvSpPr>
        <p:spPr/>
        <p:txBody>
          <a:bodyPr/>
          <a:lstStyle>
            <a:extLst/>
          </a:lstStyle>
          <a:p>
            <a:pPr>
              <a:defRPr/>
            </a:pPr>
            <a:endParaRPr lang="es-AR"/>
          </a:p>
        </p:txBody>
      </p:sp>
      <p:sp>
        <p:nvSpPr>
          <p:cNvPr id="5" name="4 Marcador de número de diapositiva"/>
          <p:cNvSpPr>
            <a:spLocks noGrp="1"/>
          </p:cNvSpPr>
          <p:nvPr>
            <p:ph type="sldNum" sz="quarter" idx="12"/>
          </p:nvPr>
        </p:nvSpPr>
        <p:spPr/>
        <p:txBody>
          <a:bodyPr/>
          <a:lstStyle>
            <a:extLst/>
          </a:lstStyle>
          <a:p>
            <a:pPr>
              <a:defRPr/>
            </a:pPr>
            <a:fld id="{77805773-3B74-4E94-AC78-B8E2A3745EEF}" type="slidenum">
              <a:rPr lang="es-AR" smtClean="0"/>
              <a:pPr>
                <a:defRPr/>
              </a:pPr>
              <a:t>‹Nº›</a:t>
            </a:fld>
            <a:endParaRPr lang="es-AR"/>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pPr>
              <a:defRPr/>
            </a:pPr>
            <a:fld id="{02C2101D-769E-4303-9EC3-F3679E3CA5C9}" type="datetimeFigureOut">
              <a:rPr lang="es-AR" smtClean="0"/>
              <a:pPr>
                <a:defRPr/>
              </a:pPr>
              <a:t>06/05/2020</a:t>
            </a:fld>
            <a:endParaRPr lang="es-AR"/>
          </a:p>
        </p:txBody>
      </p:sp>
      <p:sp>
        <p:nvSpPr>
          <p:cNvPr id="3" name="2 Marcador de pie de página"/>
          <p:cNvSpPr>
            <a:spLocks noGrp="1"/>
          </p:cNvSpPr>
          <p:nvPr>
            <p:ph type="ftr" sz="quarter" idx="11"/>
          </p:nvPr>
        </p:nvSpPr>
        <p:spPr/>
        <p:txBody>
          <a:bodyPr/>
          <a:lstStyle>
            <a:extLst/>
          </a:lstStyle>
          <a:p>
            <a:pPr>
              <a:defRPr/>
            </a:pPr>
            <a:endParaRPr lang="es-AR"/>
          </a:p>
        </p:txBody>
      </p:sp>
      <p:sp>
        <p:nvSpPr>
          <p:cNvPr id="4" name="3 Marcador de número de diapositiva"/>
          <p:cNvSpPr>
            <a:spLocks noGrp="1"/>
          </p:cNvSpPr>
          <p:nvPr>
            <p:ph type="sldNum" sz="quarter" idx="12"/>
          </p:nvPr>
        </p:nvSpPr>
        <p:spPr/>
        <p:txBody>
          <a:bodyPr/>
          <a:lstStyle>
            <a:extLst/>
          </a:lstStyle>
          <a:p>
            <a:pPr>
              <a:defRPr/>
            </a:pPr>
            <a:fld id="{A0C75AD2-95A7-4D0A-8743-5AF9929E4421}" type="slidenum">
              <a:rPr lang="es-AR" smtClean="0"/>
              <a:pPr>
                <a:defRPr/>
              </a:pPr>
              <a:t>‹Nº›</a:t>
            </a:fld>
            <a:endParaRPr lang="es-AR"/>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a:defRPr/>
            </a:pPr>
            <a:fld id="{39C7F0BC-4FEC-4963-96DC-39B552026534}" type="datetimeFigureOut">
              <a:rPr lang="es-AR" smtClean="0"/>
              <a:pPr>
                <a:defRPr/>
              </a:pPr>
              <a:t>06/05/2020</a:t>
            </a:fld>
            <a:endParaRPr lang="es-AR"/>
          </a:p>
        </p:txBody>
      </p:sp>
      <p:sp>
        <p:nvSpPr>
          <p:cNvPr id="6" name="5 Marcador de pie de página"/>
          <p:cNvSpPr>
            <a:spLocks noGrp="1"/>
          </p:cNvSpPr>
          <p:nvPr>
            <p:ph type="ftr" sz="quarter" idx="11"/>
          </p:nvPr>
        </p:nvSpPr>
        <p:spPr/>
        <p:txBody>
          <a:bodyPr/>
          <a:lstStyle>
            <a:extLst/>
          </a:lstStyle>
          <a:p>
            <a:pPr>
              <a:defRPr/>
            </a:pPr>
            <a:endParaRPr lang="es-AR"/>
          </a:p>
        </p:txBody>
      </p:sp>
      <p:sp>
        <p:nvSpPr>
          <p:cNvPr id="7" name="6 Marcador de número de diapositiva"/>
          <p:cNvSpPr>
            <a:spLocks noGrp="1"/>
          </p:cNvSpPr>
          <p:nvPr>
            <p:ph type="sldNum" sz="quarter" idx="12"/>
          </p:nvPr>
        </p:nvSpPr>
        <p:spPr/>
        <p:txBody>
          <a:bodyPr/>
          <a:lstStyle>
            <a:extLst/>
          </a:lstStyle>
          <a:p>
            <a:pPr>
              <a:defRPr/>
            </a:pPr>
            <a:fld id="{BA94A2C0-4969-4E69-AAD2-092506258042}" type="slidenum">
              <a:rPr lang="es-AR" smtClean="0"/>
              <a:pPr>
                <a:defRPr/>
              </a:pPr>
              <a:t>‹Nº›</a:t>
            </a:fld>
            <a:endParaRPr lang="es-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fld id="{F2D5F593-0F88-414F-B2CB-80D611CAD214}" type="datetimeFigureOut">
              <a:rPr lang="es-AR" smtClean="0"/>
              <a:pPr>
                <a:defRPr/>
              </a:pPr>
              <a:t>06/05/2020</a:t>
            </a:fld>
            <a:endParaRPr lang="es-AR"/>
          </a:p>
        </p:txBody>
      </p:sp>
      <p:sp>
        <p:nvSpPr>
          <p:cNvPr id="5" name="4 Marcador de pie de página"/>
          <p:cNvSpPr>
            <a:spLocks noGrp="1"/>
          </p:cNvSpPr>
          <p:nvPr>
            <p:ph type="ftr" sz="quarter" idx="11"/>
          </p:nvPr>
        </p:nvSpPr>
        <p:spPr/>
        <p:txBody>
          <a:bodyPr/>
          <a:lstStyle>
            <a:extLst/>
          </a:lstStyle>
          <a:p>
            <a:pPr>
              <a:defRPr/>
            </a:pPr>
            <a:endParaRPr lang="es-AR"/>
          </a:p>
        </p:txBody>
      </p:sp>
      <p:sp>
        <p:nvSpPr>
          <p:cNvPr id="6" name="5 Marcador de número de diapositiva"/>
          <p:cNvSpPr>
            <a:spLocks noGrp="1"/>
          </p:cNvSpPr>
          <p:nvPr>
            <p:ph type="sldNum" sz="quarter" idx="12"/>
          </p:nvPr>
        </p:nvSpPr>
        <p:spPr/>
        <p:txBody>
          <a:bodyPr/>
          <a:lstStyle>
            <a:extLst/>
          </a:lstStyle>
          <a:p>
            <a:pPr>
              <a:defRPr/>
            </a:pPr>
            <a:fld id="{49269927-6DFB-4D54-B229-EFA4F1779A94}" type="slidenum">
              <a:rPr lang="es-AR" smtClean="0"/>
              <a:pPr>
                <a:defRPr/>
              </a:pPr>
              <a:t>‹Nº›</a:t>
            </a:fld>
            <a:endParaRPr lang="es-A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a:defRPr/>
            </a:pPr>
            <a:fld id="{23600AFE-27C9-4BE4-979B-D234F000D594}" type="datetimeFigureOut">
              <a:rPr lang="es-AR" smtClean="0"/>
              <a:pPr>
                <a:defRPr/>
              </a:pPr>
              <a:t>06/05/2020</a:t>
            </a:fld>
            <a:endParaRPr lang="es-AR"/>
          </a:p>
        </p:txBody>
      </p:sp>
      <p:sp>
        <p:nvSpPr>
          <p:cNvPr id="6" name="5 Marcador de pie de página"/>
          <p:cNvSpPr>
            <a:spLocks noGrp="1"/>
          </p:cNvSpPr>
          <p:nvPr>
            <p:ph type="ftr" sz="quarter" idx="11"/>
          </p:nvPr>
        </p:nvSpPr>
        <p:spPr/>
        <p:txBody>
          <a:bodyPr/>
          <a:lstStyle>
            <a:extLst/>
          </a:lstStyle>
          <a:p>
            <a:pPr>
              <a:defRPr/>
            </a:pPr>
            <a:endParaRPr lang="es-AR"/>
          </a:p>
        </p:txBody>
      </p:sp>
      <p:sp>
        <p:nvSpPr>
          <p:cNvPr id="7" name="6 Marcador de número de diapositiva"/>
          <p:cNvSpPr>
            <a:spLocks noGrp="1"/>
          </p:cNvSpPr>
          <p:nvPr>
            <p:ph type="sldNum" sz="quarter" idx="12"/>
          </p:nvPr>
        </p:nvSpPr>
        <p:spPr/>
        <p:txBody>
          <a:bodyPr/>
          <a:lstStyle>
            <a:extLst/>
          </a:lstStyle>
          <a:p>
            <a:pPr>
              <a:defRPr/>
            </a:pPr>
            <a:fld id="{34B7AD9F-6EDA-4D88-9A51-3FB4DFF8B000}" type="slidenum">
              <a:rPr lang="es-AR" smtClean="0"/>
              <a:pPr>
                <a:defRPr/>
              </a:pPr>
              <a:t>‹Nº›</a:t>
            </a:fld>
            <a:endParaRPr lang="es-AR"/>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fld id="{2F001156-CA1D-4B2F-8580-866EB7DD7BC8}" type="datetimeFigureOut">
              <a:rPr lang="es-AR" smtClean="0"/>
              <a:pPr>
                <a:defRPr/>
              </a:pPr>
              <a:t>06/05/2020</a:t>
            </a:fld>
            <a:endParaRPr lang="es-AR"/>
          </a:p>
        </p:txBody>
      </p:sp>
      <p:sp>
        <p:nvSpPr>
          <p:cNvPr id="5" name="4 Marcador de pie de página"/>
          <p:cNvSpPr>
            <a:spLocks noGrp="1"/>
          </p:cNvSpPr>
          <p:nvPr>
            <p:ph type="ftr" sz="quarter" idx="11"/>
          </p:nvPr>
        </p:nvSpPr>
        <p:spPr/>
        <p:txBody>
          <a:bodyPr/>
          <a:lstStyle>
            <a:extLst/>
          </a:lstStyle>
          <a:p>
            <a:pPr>
              <a:defRPr/>
            </a:pPr>
            <a:endParaRPr lang="es-AR"/>
          </a:p>
        </p:txBody>
      </p:sp>
      <p:sp>
        <p:nvSpPr>
          <p:cNvPr id="6" name="5 Marcador de número de diapositiva"/>
          <p:cNvSpPr>
            <a:spLocks noGrp="1"/>
          </p:cNvSpPr>
          <p:nvPr>
            <p:ph type="sldNum" sz="quarter" idx="12"/>
          </p:nvPr>
        </p:nvSpPr>
        <p:spPr/>
        <p:txBody>
          <a:bodyPr/>
          <a:lstStyle>
            <a:extLst/>
          </a:lstStyle>
          <a:p>
            <a:pPr>
              <a:defRPr/>
            </a:pPr>
            <a:fld id="{DACF8EB6-309F-4BCD-A7AB-4C21D17EF7B4}" type="slidenum">
              <a:rPr lang="es-AR" smtClean="0"/>
              <a:pPr>
                <a:defRPr/>
              </a:pPr>
              <a:t>‹Nº›</a:t>
            </a:fld>
            <a:endParaRPr lang="es-AR"/>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fld id="{BEAFE71F-17E8-4A7C-AD08-00B4007E309D}" type="datetimeFigureOut">
              <a:rPr lang="es-AR" smtClean="0"/>
              <a:pPr>
                <a:defRPr/>
              </a:pPr>
              <a:t>06/05/2020</a:t>
            </a:fld>
            <a:endParaRPr lang="es-AR"/>
          </a:p>
        </p:txBody>
      </p:sp>
      <p:sp>
        <p:nvSpPr>
          <p:cNvPr id="5" name="4 Marcador de pie de página"/>
          <p:cNvSpPr>
            <a:spLocks noGrp="1"/>
          </p:cNvSpPr>
          <p:nvPr>
            <p:ph type="ftr" sz="quarter" idx="11"/>
          </p:nvPr>
        </p:nvSpPr>
        <p:spPr/>
        <p:txBody>
          <a:bodyPr/>
          <a:lstStyle>
            <a:extLst/>
          </a:lstStyle>
          <a:p>
            <a:pPr>
              <a:defRPr/>
            </a:pPr>
            <a:endParaRPr lang="es-AR"/>
          </a:p>
        </p:txBody>
      </p:sp>
      <p:sp>
        <p:nvSpPr>
          <p:cNvPr id="6" name="5 Marcador de número de diapositiva"/>
          <p:cNvSpPr>
            <a:spLocks noGrp="1"/>
          </p:cNvSpPr>
          <p:nvPr>
            <p:ph type="sldNum" sz="quarter" idx="12"/>
          </p:nvPr>
        </p:nvSpPr>
        <p:spPr/>
        <p:txBody>
          <a:bodyPr/>
          <a:lstStyle>
            <a:extLst/>
          </a:lstStyle>
          <a:p>
            <a:pPr>
              <a:defRPr/>
            </a:pPr>
            <a:fld id="{F48726AD-F97A-4FC5-B971-CB42A12029CF}" type="slidenum">
              <a:rPr lang="es-AR" smtClean="0"/>
              <a:pPr>
                <a:defRPr/>
              </a:pPr>
              <a:t>‹Nº›</a:t>
            </a:fld>
            <a:endParaRPr lang="es-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a:xfrm>
            <a:off x="5562600" y="6513670"/>
            <a:ext cx="3002280" cy="274320"/>
          </a:xfrm>
        </p:spPr>
        <p:txBody>
          <a:bodyPr vert="horz" rtlCol="0"/>
          <a:lstStyle>
            <a:extLst/>
          </a:lstStyle>
          <a:p>
            <a:pPr>
              <a:defRPr/>
            </a:pPr>
            <a:fld id="{8F20D63D-A856-4E31-9652-D9B0C9EC7A55}" type="datetimeFigureOut">
              <a:rPr lang="es-AR" smtClean="0"/>
              <a:pPr>
                <a:defRPr/>
              </a:pPr>
              <a:t>06/05/2020</a:t>
            </a:fld>
            <a:endParaRPr lang="es-AR"/>
          </a:p>
        </p:txBody>
      </p:sp>
      <p:sp>
        <p:nvSpPr>
          <p:cNvPr id="9" name="8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18537D62-D5A2-49FA-A097-BA9F771C7640}" type="slidenum">
              <a:rPr lang="es-AR" smtClean="0"/>
              <a:pPr>
                <a:defRPr/>
              </a:pPr>
              <a:t>‹Nº›</a:t>
            </a:fld>
            <a:endParaRPr lang="es-AR"/>
          </a:p>
        </p:txBody>
      </p:sp>
      <p:sp>
        <p:nvSpPr>
          <p:cNvPr id="10" name="9 Marcador de pie de página"/>
          <p:cNvSpPr>
            <a:spLocks noGrp="1"/>
          </p:cNvSpPr>
          <p:nvPr>
            <p:ph type="ftr" sz="quarter" idx="12"/>
          </p:nvPr>
        </p:nvSpPr>
        <p:spPr>
          <a:xfrm>
            <a:off x="1600200" y="6513670"/>
            <a:ext cx="3907464" cy="274320"/>
          </a:xfrm>
        </p:spPr>
        <p:txBody>
          <a:bodyPr vert="horz" rtlCol="0"/>
          <a:lstStyle>
            <a:extLst/>
          </a:lstStyle>
          <a:p>
            <a:pPr>
              <a:defRPr/>
            </a:pPr>
            <a:endParaRPr lang="es-AR"/>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a:defRPr/>
            </a:pPr>
            <a:fld id="{4B50C39F-DE31-4485-AEFB-51321A6E0870}" type="datetimeFigureOut">
              <a:rPr lang="es-AR" smtClean="0"/>
              <a:pPr>
                <a:defRPr/>
              </a:pPr>
              <a:t>06/05/2020</a:t>
            </a:fld>
            <a:endParaRPr lang="es-AR"/>
          </a:p>
        </p:txBody>
      </p:sp>
      <p:sp>
        <p:nvSpPr>
          <p:cNvPr id="6" name="5 Marcador de pie de página"/>
          <p:cNvSpPr>
            <a:spLocks noGrp="1"/>
          </p:cNvSpPr>
          <p:nvPr>
            <p:ph type="ftr" sz="quarter" idx="11"/>
          </p:nvPr>
        </p:nvSpPr>
        <p:spPr/>
        <p:txBody>
          <a:bodyPr/>
          <a:lstStyle>
            <a:extLst/>
          </a:lstStyle>
          <a:p>
            <a:pPr>
              <a:defRPr/>
            </a:pPr>
            <a:endParaRPr lang="es-AR"/>
          </a:p>
        </p:txBody>
      </p:sp>
      <p:sp>
        <p:nvSpPr>
          <p:cNvPr id="7" name="6 Marcador de número de diapositiva"/>
          <p:cNvSpPr>
            <a:spLocks noGrp="1"/>
          </p:cNvSpPr>
          <p:nvPr>
            <p:ph type="sldNum" sz="quarter" idx="12"/>
          </p:nvPr>
        </p:nvSpPr>
        <p:spPr>
          <a:xfrm>
            <a:off x="8641080" y="6514568"/>
            <a:ext cx="464288" cy="274320"/>
          </a:xfrm>
        </p:spPr>
        <p:txBody>
          <a:bodyPr/>
          <a:lstStyle>
            <a:extLst/>
          </a:lstStyle>
          <a:p>
            <a:pPr>
              <a:defRPr/>
            </a:pPr>
            <a:fld id="{6151E1D5-7BFE-4D21-81E3-3F1410E6A4A4}" type="slidenum">
              <a:rPr lang="es-AR" smtClean="0"/>
              <a:pPr>
                <a:defRPr/>
              </a:pPr>
              <a:t>‹Nº›</a:t>
            </a:fld>
            <a:endParaRPr lang="es-AR"/>
          </a:p>
        </p:txBody>
      </p:sp>
      <p:sp>
        <p:nvSpPr>
          <p:cNvPr id="10" name="9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Rectángulo"/>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Título"/>
          <p:cNvSpPr>
            <a:spLocks noGrp="1"/>
          </p:cNvSpPr>
          <p:nvPr>
            <p:ph type="title"/>
          </p:nvPr>
        </p:nvSpPr>
        <p:spPr>
          <a:xfrm>
            <a:off x="457200" y="251948"/>
            <a:ext cx="8229600"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pPr>
              <a:defRPr/>
            </a:pPr>
            <a:fld id="{9091E007-169C-411F-844F-FD46BC37BD5E}" type="datetimeFigureOut">
              <a:rPr lang="es-AR" smtClean="0"/>
              <a:pPr>
                <a:defRPr/>
              </a:pPr>
              <a:t>06/05/2020</a:t>
            </a:fld>
            <a:endParaRPr lang="es-AR"/>
          </a:p>
        </p:txBody>
      </p:sp>
      <p:sp>
        <p:nvSpPr>
          <p:cNvPr id="8" name="7 Marcador de pie de página"/>
          <p:cNvSpPr>
            <a:spLocks noGrp="1"/>
          </p:cNvSpPr>
          <p:nvPr>
            <p:ph type="ftr" sz="quarter" idx="11"/>
          </p:nvPr>
        </p:nvSpPr>
        <p:spPr/>
        <p:txBody>
          <a:bodyPr/>
          <a:lstStyle>
            <a:extLst/>
          </a:lstStyle>
          <a:p>
            <a:pPr>
              <a:defRPr/>
            </a:pPr>
            <a:endParaRPr lang="es-AR"/>
          </a:p>
        </p:txBody>
      </p:sp>
      <p:sp>
        <p:nvSpPr>
          <p:cNvPr id="9" name="8 Marcador de número de diapositiva"/>
          <p:cNvSpPr>
            <a:spLocks noGrp="1"/>
          </p:cNvSpPr>
          <p:nvPr>
            <p:ph type="sldNum" sz="quarter" idx="12"/>
          </p:nvPr>
        </p:nvSpPr>
        <p:spPr>
          <a:xfrm>
            <a:off x="8641080" y="6514568"/>
            <a:ext cx="464288" cy="274320"/>
          </a:xfrm>
        </p:spPr>
        <p:txBody>
          <a:bodyPr/>
          <a:lstStyle>
            <a:extLst/>
          </a:lstStyle>
          <a:p>
            <a:pPr>
              <a:defRPr/>
            </a:pPr>
            <a:fld id="{9053D238-40DB-4795-B0EC-5835B53376A5}" type="slidenum">
              <a:rPr lang="es-AR" smtClean="0"/>
              <a:pPr>
                <a:defRPr/>
              </a:pPr>
              <a:t>‹Nº›</a:t>
            </a:fld>
            <a:endParaRPr lang="es-A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218"/>
            <a:ext cx="8229600"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pPr>
              <a:defRPr/>
            </a:pPr>
            <a:fld id="{16D4260F-C794-4186-B330-C2012343FCF6}" type="datetimeFigureOut">
              <a:rPr lang="es-AR" smtClean="0"/>
              <a:pPr>
                <a:defRPr/>
              </a:pPr>
              <a:t>06/05/2020</a:t>
            </a:fld>
            <a:endParaRPr lang="es-AR"/>
          </a:p>
        </p:txBody>
      </p:sp>
      <p:sp>
        <p:nvSpPr>
          <p:cNvPr id="4" name="3 Marcador de pie de página"/>
          <p:cNvSpPr>
            <a:spLocks noGrp="1"/>
          </p:cNvSpPr>
          <p:nvPr>
            <p:ph type="ftr" sz="quarter" idx="11"/>
          </p:nvPr>
        </p:nvSpPr>
        <p:spPr/>
        <p:txBody>
          <a:bodyPr/>
          <a:lstStyle>
            <a:extLst/>
          </a:lstStyle>
          <a:p>
            <a:pPr>
              <a:defRPr/>
            </a:pPr>
            <a:endParaRPr lang="es-AR"/>
          </a:p>
        </p:txBody>
      </p:sp>
      <p:sp>
        <p:nvSpPr>
          <p:cNvPr id="5" name="4 Marcador de número de diapositiva"/>
          <p:cNvSpPr>
            <a:spLocks noGrp="1"/>
          </p:cNvSpPr>
          <p:nvPr>
            <p:ph type="sldNum" sz="quarter" idx="12"/>
          </p:nvPr>
        </p:nvSpPr>
        <p:spPr/>
        <p:txBody>
          <a:bodyPr/>
          <a:lstStyle>
            <a:extLst/>
          </a:lstStyle>
          <a:p>
            <a:pPr>
              <a:defRPr/>
            </a:pPr>
            <a:fld id="{77805773-3B74-4E94-AC78-B8E2A3745EEF}" type="slidenum">
              <a:rPr lang="es-AR" smtClean="0"/>
              <a:pPr>
                <a:defRPr/>
              </a:pPr>
              <a:t>‹Nº›</a:t>
            </a:fld>
            <a:endParaRPr lang="es-AR"/>
          </a:p>
        </p:txBody>
      </p:sp>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pPr>
              <a:defRPr/>
            </a:pPr>
            <a:fld id="{02C2101D-769E-4303-9EC3-F3679E3CA5C9}" type="datetimeFigureOut">
              <a:rPr lang="es-AR" smtClean="0"/>
              <a:pPr>
                <a:defRPr/>
              </a:pPr>
              <a:t>06/05/2020</a:t>
            </a:fld>
            <a:endParaRPr lang="es-AR"/>
          </a:p>
        </p:txBody>
      </p:sp>
      <p:sp>
        <p:nvSpPr>
          <p:cNvPr id="3" name="2 Marcador de pie de página"/>
          <p:cNvSpPr>
            <a:spLocks noGrp="1"/>
          </p:cNvSpPr>
          <p:nvPr>
            <p:ph type="ftr" sz="quarter" idx="11"/>
          </p:nvPr>
        </p:nvSpPr>
        <p:spPr/>
        <p:txBody>
          <a:bodyPr/>
          <a:lstStyle>
            <a:extLst/>
          </a:lstStyle>
          <a:p>
            <a:pPr>
              <a:defRPr/>
            </a:pPr>
            <a:endParaRPr lang="es-AR"/>
          </a:p>
        </p:txBody>
      </p:sp>
      <p:sp>
        <p:nvSpPr>
          <p:cNvPr id="4" name="3 Marcador de número de diapositiva"/>
          <p:cNvSpPr>
            <a:spLocks noGrp="1"/>
          </p:cNvSpPr>
          <p:nvPr>
            <p:ph type="sldNum" sz="quarter" idx="12"/>
          </p:nvPr>
        </p:nvSpPr>
        <p:spPr/>
        <p:txBody>
          <a:bodyPr/>
          <a:lstStyle>
            <a:extLst/>
          </a:lstStyle>
          <a:p>
            <a:pPr>
              <a:defRPr/>
            </a:pPr>
            <a:fld id="{A0C75AD2-95A7-4D0A-8743-5AF9929E4421}" type="slidenum">
              <a:rPr lang="es-AR" smtClean="0"/>
              <a:pPr>
                <a:defRPr/>
              </a:pPr>
              <a:t>‹Nº›</a:t>
            </a:fld>
            <a:endParaRPr lang="es-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963136" y="304800"/>
            <a:ext cx="3931920" cy="762000"/>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9" name="8 Marcador de fecha"/>
          <p:cNvSpPr>
            <a:spLocks noGrp="1"/>
          </p:cNvSpPr>
          <p:nvPr>
            <p:ph type="dt" sz="half" idx="10"/>
          </p:nvPr>
        </p:nvSpPr>
        <p:spPr>
          <a:xfrm>
            <a:off x="5562600" y="6513670"/>
            <a:ext cx="3002280" cy="274320"/>
          </a:xfrm>
        </p:spPr>
        <p:txBody>
          <a:bodyPr vert="horz" rtlCol="0"/>
          <a:lstStyle>
            <a:extLst/>
          </a:lstStyle>
          <a:p>
            <a:pPr>
              <a:defRPr/>
            </a:pPr>
            <a:fld id="{39C7F0BC-4FEC-4963-96DC-39B552026534}" type="datetimeFigureOut">
              <a:rPr lang="es-AR" smtClean="0"/>
              <a:pPr>
                <a:defRPr/>
              </a:pPr>
              <a:t>06/05/2020</a:t>
            </a:fld>
            <a:endParaRPr lang="es-AR"/>
          </a:p>
        </p:txBody>
      </p:sp>
      <p:sp>
        <p:nvSpPr>
          <p:cNvPr id="10" name="9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BA94A2C0-4969-4E69-AAD2-092506258042}" type="slidenum">
              <a:rPr lang="es-AR" smtClean="0"/>
              <a:pPr>
                <a:defRPr/>
              </a:pPr>
              <a:t>‹Nº›</a:t>
            </a:fld>
            <a:endParaRPr lang="es-AR"/>
          </a:p>
        </p:txBody>
      </p:sp>
      <p:sp>
        <p:nvSpPr>
          <p:cNvPr id="11" name="10 Marcador de pie de página"/>
          <p:cNvSpPr>
            <a:spLocks noGrp="1"/>
          </p:cNvSpPr>
          <p:nvPr>
            <p:ph type="ftr" sz="quarter" idx="12"/>
          </p:nvPr>
        </p:nvSpPr>
        <p:spPr>
          <a:xfrm>
            <a:off x="1600200" y="6513670"/>
            <a:ext cx="3907464" cy="274320"/>
          </a:xfrm>
        </p:spPr>
        <p:txBody>
          <a:bodyPr vert="horz" rtlCol="0"/>
          <a:lstStyle>
            <a:extLst/>
          </a:lstStyle>
          <a:p>
            <a:pPr>
              <a:defRPr/>
            </a:pPr>
            <a:endParaRPr lang="es-AR"/>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6509004"/>
            <a:ext cx="3002280" cy="274320"/>
          </a:xfrm>
        </p:spPr>
        <p:txBody>
          <a:bodyPr vert="horz" rtlCol="0"/>
          <a:lstStyle>
            <a:extLst/>
          </a:lstStyle>
          <a:p>
            <a:pPr>
              <a:defRPr/>
            </a:pPr>
            <a:fld id="{23600AFE-27C9-4BE4-979B-D234F000D594}" type="datetimeFigureOut">
              <a:rPr lang="es-AR" smtClean="0"/>
              <a:pPr>
                <a:defRPr/>
              </a:pPr>
              <a:t>06/05/2020</a:t>
            </a:fld>
            <a:endParaRPr lang="es-AR"/>
          </a:p>
        </p:txBody>
      </p:sp>
      <p:sp>
        <p:nvSpPr>
          <p:cNvPr id="9" name="8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34B7AD9F-6EDA-4D88-9A51-3FB4DFF8B000}" type="slidenum">
              <a:rPr lang="es-AR" smtClean="0"/>
              <a:pPr>
                <a:defRPr/>
              </a:pPr>
              <a:t>‹Nº›</a:t>
            </a:fld>
            <a:endParaRPr lang="es-AR"/>
          </a:p>
        </p:txBody>
      </p:sp>
      <p:sp>
        <p:nvSpPr>
          <p:cNvPr id="10" name="9 Marcador de pie de página"/>
          <p:cNvSpPr>
            <a:spLocks noGrp="1"/>
          </p:cNvSpPr>
          <p:nvPr>
            <p:ph type="ftr" sz="quarter" idx="12"/>
          </p:nvPr>
        </p:nvSpPr>
        <p:spPr>
          <a:xfrm>
            <a:off x="1600200" y="6509004"/>
            <a:ext cx="3907464" cy="274320"/>
          </a:xfrm>
        </p:spPr>
        <p:txBody>
          <a:bodyPr vert="horz" rtlCol="0"/>
          <a:lstStyle>
            <a:extLst/>
          </a:lstStyle>
          <a:p>
            <a:pPr>
              <a:defRPr/>
            </a:pPr>
            <a:endParaRPr lang="es-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pie de página"/>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es-AR"/>
          </a:p>
        </p:txBody>
      </p:sp>
      <p:sp>
        <p:nvSpPr>
          <p:cNvPr id="14" name="13 Marcador de fecha"/>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fld id="{23600AFE-27C9-4BE4-979B-D234F000D594}" type="datetimeFigureOut">
              <a:rPr lang="es-AR" smtClean="0"/>
              <a:pPr>
                <a:defRPr/>
              </a:pPr>
              <a:t>06/05/2020</a:t>
            </a:fld>
            <a:endParaRPr lang="es-AR"/>
          </a:p>
        </p:txBody>
      </p:sp>
      <p:sp>
        <p:nvSpPr>
          <p:cNvPr id="23" name="22 Marcador de número de diapositiva"/>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34B7AD9F-6EDA-4D88-9A51-3FB4DFF8B000}" type="slidenum">
              <a:rPr lang="es-AR" smtClean="0"/>
              <a:pPr>
                <a:defRPr/>
              </a:pPr>
              <a:t>‹Nº›</a:t>
            </a:fld>
            <a:endParaRPr lang="es-AR"/>
          </a:p>
        </p:txBody>
      </p:sp>
      <p:sp>
        <p:nvSpPr>
          <p:cNvPr id="22" name="21 Marcador de título"/>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dk1" tx1="lt1" bg2="dk2"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ransition>
    <p:fade/>
  </p:transition>
  <p:timing>
    <p:tnLst>
      <p:par>
        <p:cTn id="1" dur="indefinite" restart="never" nodeType="tmRoot"/>
      </p:par>
    </p:tnLst>
  </p:timing>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23600AFE-27C9-4BE4-979B-D234F000D594}" type="datetimeFigureOut">
              <a:rPr lang="es-AR" smtClean="0"/>
              <a:pPr>
                <a:defRPr/>
              </a:pPr>
              <a:t>06/05/2020</a:t>
            </a:fld>
            <a:endParaRPr lang="es-AR"/>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s-AR"/>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34B7AD9F-6EDA-4D88-9A51-3FB4DFF8B000}" type="slidenum">
              <a:rPr lang="es-AR" smtClean="0"/>
              <a:pPr>
                <a:defRPr/>
              </a:pPr>
              <a:t>‹Nº›</a:t>
            </a:fld>
            <a:endParaRPr lang="es-AR"/>
          </a:p>
        </p:txBody>
      </p:sp>
    </p:spTree>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transition>
    <p:fade/>
  </p:transition>
  <p:timing>
    <p:tnLst>
      <p:par>
        <p:cTn id="1" dur="indefinite" restart="never" nodeType="tmRoot"/>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ilo.org/wcmsp5/groups/public/---ed_norm/---normes/documents/publication/wcms_739939.pdf"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MX"/>
          </a:p>
        </p:txBody>
      </p:sp>
      <p:sp>
        <p:nvSpPr>
          <p:cNvPr id="3" name="2 Subtítulo"/>
          <p:cNvSpPr>
            <a:spLocks noGrp="1"/>
          </p:cNvSpPr>
          <p:nvPr>
            <p:ph type="subTitle" idx="1"/>
          </p:nvPr>
        </p:nvSpPr>
        <p:spPr/>
        <p:txBody>
          <a:bodyPr/>
          <a:lstStyle/>
          <a:p>
            <a:endParaRPr lang="es-MX"/>
          </a:p>
        </p:txBody>
      </p:sp>
      <p:pic>
        <p:nvPicPr>
          <p:cNvPr id="4" name="3 Imagen" descr="WhatsApp Image 2020-04-30 at 7.55.38 PM.jpeg"/>
          <p:cNvPicPr>
            <a:picLocks noChangeAspect="1"/>
          </p:cNvPicPr>
          <p:nvPr/>
        </p:nvPicPr>
        <p:blipFill>
          <a:blip r:embed="rId2" cstate="print"/>
          <a:stretch>
            <a:fillRect/>
          </a:stretch>
        </p:blipFill>
        <p:spPr>
          <a:xfrm>
            <a:off x="0" y="0"/>
            <a:ext cx="9144000" cy="6858000"/>
          </a:xfrm>
          <a:prstGeom prst="rect">
            <a:avLst/>
          </a:prstGeom>
        </p:spPr>
      </p:pic>
      <p:sp>
        <p:nvSpPr>
          <p:cNvPr id="4097" name="Rectangle 1"/>
          <p:cNvSpPr>
            <a:spLocks noChangeArrowheads="1"/>
          </p:cNvSpPr>
          <p:nvPr/>
        </p:nvSpPr>
        <p:spPr bwMode="auto">
          <a:xfrm>
            <a:off x="0" y="33626"/>
            <a:ext cx="9144000" cy="2769892"/>
          </a:xfrm>
          <a:prstGeom prst="rect">
            <a:avLst/>
          </a:prstGeom>
          <a:noFill/>
          <a:ln w="9525">
            <a:noFill/>
            <a:miter lim="800000"/>
            <a:headEnd/>
            <a:tailEnd/>
          </a:ln>
          <a:effectLst/>
        </p:spPr>
        <p:txBody>
          <a:bodyPr vert="horz" wrap="square" lIns="91440" tIns="304704" rIns="91440" bIns="0" numCol="1" anchor="ctr" anchorCtr="0" compatLnSpc="1">
            <a:prstTxWarp prst="textNoShape">
              <a:avLst/>
            </a:prstTxWarp>
            <a:spAutoFit/>
          </a:bodyPr>
          <a:lstStyle/>
          <a:p>
            <a:pPr algn="ctr" fontAlgn="base">
              <a:spcBef>
                <a:spcPct val="0"/>
              </a:spcBef>
              <a:spcAft>
                <a:spcPct val="0"/>
              </a:spcAft>
            </a:pPr>
            <a:r>
              <a:rPr kumimoji="0" lang="es-AR" sz="2800" b="1" i="0" u="none" strike="noStrike" cap="none" normalizeH="0" baseline="0" dirty="0" smtClean="0">
                <a:ln>
                  <a:noFill/>
                </a:ln>
                <a:effectLst/>
                <a:latin typeface="Segoe UI Black" pitchFamily="34" charset="0"/>
                <a:ea typeface="Segoe UI Black" pitchFamily="34" charset="0"/>
                <a:cs typeface="Segoe UI Black" pitchFamily="34" charset="0"/>
              </a:rPr>
              <a:t>JORNADAS VIRTUALES SOBRE DERECHO DE TRABAJO Y COVID-19</a:t>
            </a:r>
          </a:p>
          <a:p>
            <a:pPr algn="ctr" fontAlgn="base">
              <a:spcBef>
                <a:spcPct val="0"/>
              </a:spcBef>
              <a:spcAft>
                <a:spcPct val="0"/>
              </a:spcAft>
            </a:pPr>
            <a:endParaRPr kumimoji="0" lang="es-AR" sz="2800" b="1" i="0" u="none" strike="noStrike" cap="none" normalizeH="0" baseline="0" dirty="0" smtClean="0">
              <a:ln>
                <a:noFill/>
              </a:ln>
              <a:effectLst/>
              <a:latin typeface="Segoe UI Black" pitchFamily="34" charset="0"/>
              <a:ea typeface="Segoe UI Black" pitchFamily="34" charset="0"/>
              <a:cs typeface="Segoe UI Black" pitchFamily="34" charset="0"/>
            </a:endParaRPr>
          </a:p>
          <a:p>
            <a:pPr algn="ctr" fontAlgn="base">
              <a:spcBef>
                <a:spcPct val="0"/>
              </a:spcBef>
              <a:spcAft>
                <a:spcPct val="0"/>
              </a:spcAft>
            </a:pPr>
            <a:r>
              <a:rPr lang="es-AR" sz="2800" b="1" i="1" dirty="0" smtClean="0">
                <a:solidFill>
                  <a:srgbClr val="0206AE"/>
                </a:solidFill>
                <a:latin typeface="Segoe UI Black" pitchFamily="34" charset="0"/>
                <a:ea typeface="Segoe UI Black" pitchFamily="34" charset="0"/>
                <a:cs typeface="Segoe UI Black" pitchFamily="34" charset="0"/>
              </a:rPr>
              <a:t>El covid19 como enfermedad profesional</a:t>
            </a:r>
            <a:endParaRPr lang="es-AR" sz="2800" dirty="0" smtClean="0">
              <a:solidFill>
                <a:srgbClr val="0206AE"/>
              </a:solidFill>
              <a:latin typeface="Segoe UI Black" pitchFamily="34" charset="0"/>
              <a:ea typeface="Segoe UI Black" pitchFamily="34" charset="0"/>
              <a:cs typeface="Segoe UI Black"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AR" sz="4800" b="1" i="0" u="none" strike="noStrike" cap="none" normalizeH="0" baseline="0" dirty="0" smtClean="0">
              <a:ln>
                <a:noFill/>
              </a:ln>
              <a:effectLst/>
              <a:latin typeface="Segoe UI Black" pitchFamily="34" charset="0"/>
              <a:ea typeface="Segoe UI Black" pitchFamily="34" charset="0"/>
              <a:cs typeface="Segoe UI Black"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7">
                                            <p:txEl>
                                              <p:pRg st="0" end="0"/>
                                            </p:txEl>
                                          </p:spTgt>
                                        </p:tgtEl>
                                        <p:attrNameLst>
                                          <p:attrName>style.visibility</p:attrName>
                                        </p:attrNameLst>
                                      </p:cBhvr>
                                      <p:to>
                                        <p:strVal val="visible"/>
                                      </p:to>
                                    </p:set>
                                    <p:animEffect transition="in" filter="fade">
                                      <p:cBhvr>
                                        <p:cTn id="7" dur="2000"/>
                                        <p:tgtEl>
                                          <p:spTgt spid="40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7">
                                            <p:txEl>
                                              <p:pRg st="2" end="2"/>
                                            </p:txEl>
                                          </p:spTgt>
                                        </p:tgtEl>
                                        <p:attrNameLst>
                                          <p:attrName>style.visibility</p:attrName>
                                        </p:attrNameLst>
                                      </p:cBhvr>
                                      <p:to>
                                        <p:strVal val="visible"/>
                                      </p:to>
                                    </p:set>
                                    <p:animEffect transition="in" filter="fade">
                                      <p:cBhvr>
                                        <p:cTn id="12" dur="2000"/>
                                        <p:tgtEl>
                                          <p:spTgt spid="40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6672"/>
            <a:ext cx="8183880" cy="1051560"/>
          </a:xfrm>
        </p:spPr>
        <p:txBody>
          <a:bodyPr>
            <a:normAutofit/>
          </a:bodyPr>
          <a:lstStyle/>
          <a:p>
            <a:r>
              <a:rPr lang="es-AR" dirty="0" smtClean="0">
                <a:solidFill>
                  <a:schemeClr val="accent3">
                    <a:lumMod val="75000"/>
                  </a:schemeClr>
                </a:solidFill>
              </a:rPr>
              <a:t>Concepto de EP - OIT</a:t>
            </a:r>
            <a:endParaRPr lang="es-MX" dirty="0">
              <a:solidFill>
                <a:schemeClr val="accent3">
                  <a:lumMod val="75000"/>
                </a:schemeClr>
              </a:solidFill>
            </a:endParaRPr>
          </a:p>
        </p:txBody>
      </p:sp>
      <p:sp>
        <p:nvSpPr>
          <p:cNvPr id="3" name="2 Marcador de contenido"/>
          <p:cNvSpPr>
            <a:spLocks noGrp="1"/>
          </p:cNvSpPr>
          <p:nvPr>
            <p:ph idx="1"/>
          </p:nvPr>
        </p:nvSpPr>
        <p:spPr>
          <a:xfrm>
            <a:off x="467544" y="1700808"/>
            <a:ext cx="8183880" cy="4187952"/>
          </a:xfrm>
        </p:spPr>
        <p:txBody>
          <a:bodyPr>
            <a:normAutofit fontScale="85000" lnSpcReduction="20000"/>
          </a:bodyPr>
          <a:lstStyle/>
          <a:p>
            <a:pPr algn="just">
              <a:buNone/>
            </a:pPr>
            <a:r>
              <a:rPr lang="es-AR" dirty="0" smtClean="0"/>
              <a:t>	Instrumentos: </a:t>
            </a:r>
          </a:p>
          <a:p>
            <a:pPr algn="just">
              <a:buNone/>
            </a:pPr>
            <a:r>
              <a:rPr lang="es-AR" dirty="0" smtClean="0"/>
              <a:t>	- Convenios 155 sobre Seguridad y Salud de los Trabajadores y su Protocolo de 2002;</a:t>
            </a:r>
          </a:p>
          <a:p>
            <a:pPr algn="just">
              <a:buNone/>
            </a:pPr>
            <a:r>
              <a:rPr lang="es-AR" dirty="0" smtClean="0"/>
              <a:t>	- Convenio 187 Marco Promocional para la Seguridad y Salud en el Trabajo, 2006 de OIT) </a:t>
            </a:r>
            <a:r>
              <a:rPr lang="es-AR" sz="2100" dirty="0" smtClean="0"/>
              <a:t>Ratificados por las leyes 26.693 y 26.694, respectivamente. (B.O. 26/08/2011)</a:t>
            </a:r>
          </a:p>
          <a:p>
            <a:pPr algn="just">
              <a:buNone/>
            </a:pPr>
            <a:endParaRPr lang="es-AR" dirty="0" smtClean="0"/>
          </a:p>
          <a:p>
            <a:pPr algn="just">
              <a:buNone/>
            </a:pPr>
            <a:r>
              <a:rPr lang="es-AR" dirty="0" smtClean="0"/>
              <a:t>	Definición de </a:t>
            </a:r>
            <a:r>
              <a:rPr lang="es-AR" i="1" dirty="0" smtClean="0"/>
              <a:t>enfermedades profesionales</a:t>
            </a:r>
            <a:r>
              <a:rPr lang="es-AR" dirty="0" smtClean="0"/>
              <a:t>: </a:t>
            </a:r>
          </a:p>
          <a:p>
            <a:pPr algn="just">
              <a:buNone/>
            </a:pPr>
            <a:r>
              <a:rPr lang="es-AR" dirty="0" smtClean="0"/>
              <a:t>	- la expresión “enfermedad profesional” designa </a:t>
            </a:r>
            <a:r>
              <a:rPr lang="es-AR" b="1" u="sng" dirty="0" smtClean="0"/>
              <a:t>toda</a:t>
            </a:r>
            <a:r>
              <a:rPr lang="es-AR" b="1" dirty="0" smtClean="0"/>
              <a:t> enfermedad contraída por la exposición a factores de riesgo que resulte de la actividad laboral</a:t>
            </a:r>
            <a:r>
              <a:rPr lang="es-AR" dirty="0" smtClean="0"/>
              <a:t>. </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p:nvPr>
        </p:nvSpPr>
        <p:spPr>
          <a:xfrm>
            <a:off x="467544" y="404664"/>
            <a:ext cx="8229600" cy="1143000"/>
          </a:xfrm>
        </p:spPr>
        <p:txBody>
          <a:bodyPr>
            <a:normAutofit fontScale="90000"/>
          </a:bodyPr>
          <a:lstStyle/>
          <a:p>
            <a:r>
              <a:rPr lang="es-ES" sz="3100" dirty="0" smtClean="0">
                <a:solidFill>
                  <a:schemeClr val="accent3">
                    <a:lumMod val="75000"/>
                  </a:schemeClr>
                </a:solidFill>
              </a:rPr>
              <a:t/>
            </a:r>
            <a:br>
              <a:rPr lang="es-ES" sz="3100" dirty="0" smtClean="0">
                <a:solidFill>
                  <a:schemeClr val="accent3">
                    <a:lumMod val="75000"/>
                  </a:schemeClr>
                </a:solidFill>
              </a:rPr>
            </a:br>
            <a:r>
              <a:rPr lang="es-ES" sz="3100" dirty="0" smtClean="0">
                <a:solidFill>
                  <a:schemeClr val="accent3">
                    <a:lumMod val="75000"/>
                  </a:schemeClr>
                </a:solidFill>
              </a:rPr>
              <a:t>PRESUPUESTO DEL DNU: </a:t>
            </a:r>
            <a:r>
              <a:rPr lang="es-ES" sz="3100" u="sng" dirty="0" smtClean="0">
                <a:solidFill>
                  <a:schemeClr val="accent3">
                    <a:lumMod val="75000"/>
                  </a:schemeClr>
                </a:solidFill>
              </a:rPr>
              <a:t>ASPO </a:t>
            </a:r>
            <a:r>
              <a:rPr lang="es-ES" sz="4600" dirty="0" smtClean="0"/>
              <a:t/>
            </a:r>
            <a:br>
              <a:rPr lang="es-ES" sz="4600" dirty="0" smtClean="0"/>
            </a:br>
            <a:endParaRPr lang="es-ES" sz="4600" dirty="0" smtClean="0"/>
          </a:p>
        </p:txBody>
      </p:sp>
      <p:sp>
        <p:nvSpPr>
          <p:cNvPr id="14338" name="Rectangle 3"/>
          <p:cNvSpPr>
            <a:spLocks noGrp="1"/>
          </p:cNvSpPr>
          <p:nvPr>
            <p:ph idx="1"/>
          </p:nvPr>
        </p:nvSpPr>
        <p:spPr>
          <a:xfrm>
            <a:off x="395536" y="1124744"/>
            <a:ext cx="8229600" cy="5040560"/>
          </a:xfrm>
        </p:spPr>
        <p:txBody>
          <a:bodyPr>
            <a:noAutofit/>
          </a:bodyPr>
          <a:lstStyle/>
          <a:p>
            <a:pPr algn="just">
              <a:lnSpc>
                <a:spcPct val="90000"/>
              </a:lnSpc>
            </a:pPr>
            <a:r>
              <a:rPr lang="es-ES" sz="2000" dirty="0" smtClean="0"/>
              <a:t>Punto de partida DNU 297/20 y sus prórrogas (DNU 325/20 y 365/20 y 408/20)</a:t>
            </a:r>
          </a:p>
          <a:p>
            <a:pPr algn="just">
              <a:lnSpc>
                <a:spcPct val="90000"/>
              </a:lnSpc>
              <a:buNone/>
            </a:pPr>
            <a:r>
              <a:rPr lang="es-ES" sz="2000" dirty="0" smtClean="0"/>
              <a:t>- Actividades </a:t>
            </a:r>
            <a:r>
              <a:rPr lang="es-ES" sz="2000" i="1" dirty="0" smtClean="0"/>
              <a:t>exceptuadas</a:t>
            </a:r>
            <a:r>
              <a:rPr lang="es-ES" sz="2000" dirty="0" smtClean="0"/>
              <a:t>:</a:t>
            </a:r>
          </a:p>
          <a:p>
            <a:pPr algn="just">
              <a:lnSpc>
                <a:spcPct val="90000"/>
              </a:lnSpc>
            </a:pPr>
            <a:r>
              <a:rPr lang="es-ES" sz="2000" dirty="0" smtClean="0"/>
              <a:t>art. 6 del DNU 297/20  </a:t>
            </a:r>
          </a:p>
          <a:p>
            <a:pPr algn="just">
              <a:lnSpc>
                <a:spcPct val="90000"/>
              </a:lnSpc>
            </a:pPr>
            <a:r>
              <a:rPr lang="es-ES" sz="2000" dirty="0" smtClean="0"/>
              <a:t>Ampliaciones DA JGM / Ampliaciones a pedido G y JGCABA </a:t>
            </a:r>
          </a:p>
          <a:p>
            <a:pPr algn="just">
              <a:lnSpc>
                <a:spcPct val="90000"/>
              </a:lnSpc>
            </a:pPr>
            <a:r>
              <a:rPr lang="es-ES" sz="2000" dirty="0" smtClean="0"/>
              <a:t>Ampliaciones G y JGCABA (desde el 26/04)</a:t>
            </a:r>
          </a:p>
          <a:p>
            <a:pPr algn="just">
              <a:lnSpc>
                <a:spcPct val="90000"/>
              </a:lnSpc>
            </a:pPr>
            <a:endParaRPr lang="es-ES" sz="2000" dirty="0" smtClean="0"/>
          </a:p>
          <a:p>
            <a:pPr algn="just">
              <a:lnSpc>
                <a:spcPct val="90000"/>
              </a:lnSpc>
            </a:pPr>
            <a:r>
              <a:rPr lang="es-AR" sz="2000" dirty="0" smtClean="0"/>
              <a:t>Considerandos DNU 367/20: “…en atención a las consecuencias socioeconómicas resultantes de la propagación del coronavirus, se estima </a:t>
            </a:r>
            <a:r>
              <a:rPr lang="es-AR" sz="2000" b="1" dirty="0" smtClean="0"/>
              <a:t>necesario</a:t>
            </a:r>
            <a:r>
              <a:rPr lang="es-AR" sz="2000" dirty="0" smtClean="0"/>
              <a:t> formular e implementar de inmediato políticas laborales y de seguridad social coordinadas para tutelar la salud de los trabajadores y las trabajadoras con riesgo de exposición al virus SARS-CoV-2, </a:t>
            </a:r>
            <a:r>
              <a:rPr lang="es-AR" sz="2000" b="1" u="sng" dirty="0" smtClean="0"/>
              <a:t>por el hecho o en </a:t>
            </a:r>
            <a:r>
              <a:rPr lang="es-AR" sz="2000" b="1" i="1" u="sng" dirty="0" smtClean="0"/>
              <a:t>ocasión</a:t>
            </a:r>
            <a:r>
              <a:rPr lang="es-AR" sz="2000" b="1" u="sng" dirty="0" smtClean="0"/>
              <a:t> de su desempeño laboral</a:t>
            </a:r>
            <a:r>
              <a:rPr lang="es-AR" sz="2000" b="1" dirty="0" smtClean="0"/>
              <a:t>, realizado en ejercicio de la dispensa de aislamiento </a:t>
            </a:r>
            <a:r>
              <a:rPr lang="es-AR" sz="2000" dirty="0" smtClean="0"/>
              <a:t>precedentemente aludida”.</a:t>
            </a:r>
            <a:endParaRPr lang="es-ES" sz="2000" dirty="0"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32656"/>
            <a:ext cx="8183880" cy="1051560"/>
          </a:xfrm>
        </p:spPr>
        <p:txBody>
          <a:bodyPr/>
          <a:lstStyle/>
          <a:p>
            <a:r>
              <a:rPr lang="es-AR" dirty="0" smtClean="0">
                <a:solidFill>
                  <a:schemeClr val="accent3">
                    <a:lumMod val="75000"/>
                  </a:schemeClr>
                </a:solidFill>
              </a:rPr>
              <a:t>DNU 367/2020</a:t>
            </a:r>
            <a:endParaRPr lang="es-MX" dirty="0">
              <a:solidFill>
                <a:schemeClr val="accent3">
                  <a:lumMod val="75000"/>
                </a:schemeClr>
              </a:solidFill>
            </a:endParaRPr>
          </a:p>
        </p:txBody>
      </p:sp>
      <p:sp>
        <p:nvSpPr>
          <p:cNvPr id="3" name="2 Marcador de contenido"/>
          <p:cNvSpPr>
            <a:spLocks noGrp="1"/>
          </p:cNvSpPr>
          <p:nvPr>
            <p:ph idx="1"/>
          </p:nvPr>
        </p:nvSpPr>
        <p:spPr>
          <a:xfrm>
            <a:off x="539552" y="1628800"/>
            <a:ext cx="8183880" cy="4187952"/>
          </a:xfrm>
        </p:spPr>
        <p:txBody>
          <a:bodyPr>
            <a:normAutofit fontScale="70000" lnSpcReduction="20000"/>
          </a:bodyPr>
          <a:lstStyle/>
          <a:p>
            <a:r>
              <a:rPr lang="es-AR" dirty="0" smtClean="0"/>
              <a:t>Sancionado el 13/04/20</a:t>
            </a:r>
          </a:p>
          <a:p>
            <a:r>
              <a:rPr lang="es-AR" dirty="0" smtClean="0"/>
              <a:t>Publicado el 14/04/20</a:t>
            </a:r>
          </a:p>
          <a:p>
            <a:pPr algn="just"/>
            <a:r>
              <a:rPr lang="es-AR" dirty="0" smtClean="0"/>
              <a:t>ARTÍCULO 8°.- La presente medida entrará en vigencia a partir de su publicación en el BOLETÍN OFICIAL.</a:t>
            </a:r>
          </a:p>
          <a:p>
            <a:pPr algn="just"/>
            <a:endParaRPr lang="es-AR" dirty="0" smtClean="0"/>
          </a:p>
          <a:p>
            <a:pPr algn="just"/>
            <a:r>
              <a:rPr lang="es-AR" dirty="0" smtClean="0"/>
              <a:t>De aplicación retroactiva:</a:t>
            </a:r>
          </a:p>
          <a:p>
            <a:pPr algn="just">
              <a:buNone/>
            </a:pPr>
            <a:r>
              <a:rPr lang="es-AR" dirty="0" smtClean="0"/>
              <a:t>   ARTÍCULO 7º.- Las disposiciones de este decreto se aplicarán a aquellas contingencias cuya </a:t>
            </a:r>
            <a:r>
              <a:rPr lang="es-AR" b="1" dirty="0" smtClean="0"/>
              <a:t>primera manifestación </a:t>
            </a:r>
            <a:r>
              <a:rPr lang="es-AR" b="1" dirty="0" err="1" smtClean="0"/>
              <a:t>invalidante</a:t>
            </a:r>
            <a:r>
              <a:rPr lang="es-AR" b="1" dirty="0" smtClean="0"/>
              <a:t> </a:t>
            </a:r>
            <a:r>
              <a:rPr lang="es-AR" dirty="0" smtClean="0"/>
              <a:t>se haya producido a partir de la entrada en vigencia del Decreto N° 297 de fecha 19 de marzo de 2020.</a:t>
            </a:r>
          </a:p>
          <a:p>
            <a:pPr algn="just">
              <a:buNone/>
            </a:pPr>
            <a:endParaRPr lang="es-AR" dirty="0" smtClean="0"/>
          </a:p>
          <a:p>
            <a:pPr algn="just">
              <a:buNone/>
            </a:pPr>
            <a:r>
              <a:rPr lang="es-AR" dirty="0" smtClean="0"/>
              <a:t>	</a:t>
            </a:r>
            <a:r>
              <a:rPr lang="es-AR" i="1" dirty="0" smtClean="0">
                <a:solidFill>
                  <a:srgbClr val="0206AE"/>
                </a:solidFill>
              </a:rPr>
              <a:t>Informe MSAL 19/03/20: total de casos confirmados 158 - 3 fallecidos (inmensa mayoría de antecedente de viaje o contacto estrecho).</a:t>
            </a:r>
            <a:endParaRPr lang="es-MX" i="1" dirty="0">
              <a:solidFill>
                <a:srgbClr val="0206AE"/>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395288" y="260350"/>
            <a:ext cx="8229600" cy="1143000"/>
          </a:xfrm>
        </p:spPr>
        <p:txBody>
          <a:bodyPr>
            <a:normAutofit fontScale="90000"/>
          </a:bodyPr>
          <a:lstStyle/>
          <a:p>
            <a:r>
              <a:rPr lang="es-AR" dirty="0" smtClean="0">
                <a:solidFill>
                  <a:schemeClr val="accent3">
                    <a:lumMod val="75000"/>
                  </a:schemeClr>
                </a:solidFill>
              </a:rPr>
              <a:t>EXCEPCIONES AL ASPO (ESENCIALES)</a:t>
            </a:r>
            <a:endParaRPr lang="es-ES" dirty="0" smtClean="0">
              <a:solidFill>
                <a:schemeClr val="accent3">
                  <a:lumMod val="75000"/>
                </a:schemeClr>
              </a:solidFill>
            </a:endParaRPr>
          </a:p>
        </p:txBody>
      </p:sp>
      <p:sp>
        <p:nvSpPr>
          <p:cNvPr id="16386" name="Rectangle 3"/>
          <p:cNvSpPr>
            <a:spLocks noGrp="1"/>
          </p:cNvSpPr>
          <p:nvPr>
            <p:ph idx="1"/>
          </p:nvPr>
        </p:nvSpPr>
        <p:spPr>
          <a:xfrm>
            <a:off x="468313" y="1700213"/>
            <a:ext cx="8229600" cy="4389437"/>
          </a:xfrm>
        </p:spPr>
        <p:txBody>
          <a:bodyPr>
            <a:normAutofit/>
          </a:bodyPr>
          <a:lstStyle/>
          <a:p>
            <a:pPr algn="just">
              <a:lnSpc>
                <a:spcPct val="80000"/>
              </a:lnSpc>
            </a:pPr>
            <a:r>
              <a:rPr lang="es-ES" sz="2000" dirty="0" smtClean="0"/>
              <a:t>DNU 297/20 art. 6 (19/03/19)</a:t>
            </a:r>
          </a:p>
          <a:p>
            <a:pPr algn="just">
              <a:lnSpc>
                <a:spcPct val="80000"/>
              </a:lnSpc>
            </a:pPr>
            <a:r>
              <a:rPr lang="es-AR" sz="2000" dirty="0" smtClean="0"/>
              <a:t>ARTÍCULO 6º.- Quedan exceptuadas del cumplimiento del “aislamiento social, preventivo y obligatorio” y de la prohibición de circular, las personas afectadas a las actividades y servicios declarados </a:t>
            </a:r>
            <a:r>
              <a:rPr lang="es-AR" sz="2000" b="1" dirty="0" smtClean="0"/>
              <a:t>esenciales</a:t>
            </a:r>
            <a:r>
              <a:rPr lang="es-AR" sz="2000" dirty="0" smtClean="0"/>
              <a:t> en la emergencia, según se detalla a continuación, y sus desplazamientos deberán limitarse al estricto cumplimiento de esas actividades y servicios:</a:t>
            </a:r>
          </a:p>
          <a:p>
            <a:pPr algn="just">
              <a:lnSpc>
                <a:spcPct val="80000"/>
              </a:lnSpc>
            </a:pPr>
            <a:r>
              <a:rPr lang="es-AR" sz="2000" dirty="0" smtClean="0"/>
              <a:t>1. primera enumerada “Personal de salud” (24 apartados)</a:t>
            </a:r>
          </a:p>
          <a:p>
            <a:pPr algn="just">
              <a:lnSpc>
                <a:spcPct val="80000"/>
              </a:lnSpc>
            </a:pPr>
            <a:r>
              <a:rPr lang="es-AR" sz="2000" dirty="0" smtClean="0"/>
              <a:t>DA JGM 429/20 (20/03/20)</a:t>
            </a:r>
          </a:p>
          <a:p>
            <a:pPr algn="just">
              <a:lnSpc>
                <a:spcPct val="80000"/>
              </a:lnSpc>
            </a:pPr>
            <a:r>
              <a:rPr lang="es-AR" sz="2000" dirty="0" smtClean="0"/>
              <a:t>ARTÍCULO 1°.- </a:t>
            </a:r>
            <a:r>
              <a:rPr lang="es-AR" sz="2000" dirty="0" err="1" smtClean="0"/>
              <a:t>Incorpórase</a:t>
            </a:r>
            <a:r>
              <a:rPr lang="es-AR" sz="2000" dirty="0" smtClean="0"/>
              <a:t> al listado de actividades y servicios declarados </a:t>
            </a:r>
            <a:r>
              <a:rPr lang="es-AR" sz="2000" b="1" dirty="0" smtClean="0"/>
              <a:t>esenciales</a:t>
            </a:r>
            <a:r>
              <a:rPr lang="es-AR" sz="2000" dirty="0" smtClean="0"/>
              <a:t> en la emergencia, exceptuadas del cumplimiento del “aislamiento social, preventivo y obligatorio” y de la prohibición de circular, a las personas afectadas a las actividades y servicios que se detallan a continuación: (10 apartados)</a:t>
            </a:r>
            <a:endParaRPr lang="es-ES" sz="2000"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395288" y="260350"/>
            <a:ext cx="8229600" cy="1143000"/>
          </a:xfrm>
        </p:spPr>
        <p:txBody>
          <a:bodyPr>
            <a:normAutofit fontScale="90000"/>
          </a:bodyPr>
          <a:lstStyle/>
          <a:p>
            <a:r>
              <a:rPr lang="es-AR" dirty="0" smtClean="0">
                <a:solidFill>
                  <a:schemeClr val="accent3">
                    <a:lumMod val="75000"/>
                  </a:schemeClr>
                </a:solidFill>
              </a:rPr>
              <a:t>MAS EXCEPCIONES AL ASPO (E)</a:t>
            </a:r>
            <a:endParaRPr lang="es-ES" dirty="0" smtClean="0">
              <a:solidFill>
                <a:schemeClr val="accent3">
                  <a:lumMod val="75000"/>
                </a:schemeClr>
              </a:solidFill>
            </a:endParaRPr>
          </a:p>
        </p:txBody>
      </p:sp>
      <p:sp>
        <p:nvSpPr>
          <p:cNvPr id="16386" name="Rectangle 3"/>
          <p:cNvSpPr>
            <a:spLocks noGrp="1"/>
          </p:cNvSpPr>
          <p:nvPr>
            <p:ph idx="1"/>
          </p:nvPr>
        </p:nvSpPr>
        <p:spPr>
          <a:xfrm>
            <a:off x="468313" y="1700213"/>
            <a:ext cx="8229600" cy="4389437"/>
          </a:xfrm>
        </p:spPr>
        <p:txBody>
          <a:bodyPr>
            <a:normAutofit/>
          </a:bodyPr>
          <a:lstStyle/>
          <a:p>
            <a:pPr algn="just">
              <a:lnSpc>
                <a:spcPct val="80000"/>
              </a:lnSpc>
            </a:pPr>
            <a:r>
              <a:rPr lang="es-AR" sz="2000" dirty="0" smtClean="0"/>
              <a:t>DA JGM 450/20 (02/04/20)</a:t>
            </a:r>
          </a:p>
          <a:p>
            <a:pPr algn="just">
              <a:lnSpc>
                <a:spcPct val="80000"/>
              </a:lnSpc>
            </a:pPr>
            <a:r>
              <a:rPr lang="es-AR" sz="2000" dirty="0" smtClean="0"/>
              <a:t>ARTÍCULO 1°.- </a:t>
            </a:r>
            <a:r>
              <a:rPr lang="es-AR" sz="2000" dirty="0" err="1" smtClean="0"/>
              <a:t>Amplíase</a:t>
            </a:r>
            <a:r>
              <a:rPr lang="es-AR" sz="2000" dirty="0" smtClean="0"/>
              <a:t> el listado de actividades y servicios declarados</a:t>
            </a:r>
            <a:r>
              <a:rPr lang="es-AR" sz="2000" b="1" dirty="0" smtClean="0"/>
              <a:t> esenciales </a:t>
            </a:r>
            <a:r>
              <a:rPr lang="es-AR" sz="2000" dirty="0" smtClean="0"/>
              <a:t>en la emergencia, en los términos previstos en el Decreto N° 297/20, conforme se establece a continuación: (8 apartados)</a:t>
            </a:r>
          </a:p>
          <a:p>
            <a:pPr algn="just">
              <a:lnSpc>
                <a:spcPct val="80000"/>
              </a:lnSpc>
            </a:pPr>
            <a:endParaRPr lang="es-AR" sz="2000" dirty="0" smtClean="0"/>
          </a:p>
          <a:p>
            <a:pPr algn="just">
              <a:lnSpc>
                <a:spcPct val="80000"/>
              </a:lnSpc>
            </a:pPr>
            <a:r>
              <a:rPr lang="es-AR" sz="2000" dirty="0" smtClean="0"/>
              <a:t>DA JGM 467/20 (06/04/20)</a:t>
            </a:r>
          </a:p>
          <a:p>
            <a:pPr algn="just">
              <a:lnSpc>
                <a:spcPct val="80000"/>
              </a:lnSpc>
            </a:pPr>
            <a:r>
              <a:rPr lang="es-AR" sz="2000" dirty="0" smtClean="0"/>
              <a:t>ARTÍCULO 1°.- </a:t>
            </a:r>
            <a:r>
              <a:rPr lang="es-AR" sz="2000" dirty="0" err="1" smtClean="0"/>
              <a:t>Amplíase</a:t>
            </a:r>
            <a:r>
              <a:rPr lang="es-AR" sz="2000" dirty="0" smtClean="0"/>
              <a:t> el listado de actividades y servicios declarados </a:t>
            </a:r>
            <a:r>
              <a:rPr lang="es-AR" sz="2000" b="1" dirty="0" smtClean="0"/>
              <a:t>esenciales</a:t>
            </a:r>
            <a:r>
              <a:rPr lang="es-AR" sz="2000" dirty="0" smtClean="0"/>
              <a:t> en la emergencia, en los términos previstos en el Decreto N° 297/20, incorporándose a la actividad notarial…(1 actividad)</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395288" y="260350"/>
            <a:ext cx="8229600" cy="1143000"/>
          </a:xfrm>
        </p:spPr>
        <p:txBody>
          <a:bodyPr>
            <a:normAutofit fontScale="90000"/>
          </a:bodyPr>
          <a:lstStyle/>
          <a:p>
            <a:r>
              <a:rPr lang="es-AR" dirty="0" smtClean="0">
                <a:solidFill>
                  <a:schemeClr val="accent3">
                    <a:lumMod val="75000"/>
                  </a:schemeClr>
                </a:solidFill>
              </a:rPr>
              <a:t>MAS EXCEPCIONES AL ASPO 2 (E)</a:t>
            </a:r>
            <a:endParaRPr lang="es-ES" dirty="0" smtClean="0">
              <a:solidFill>
                <a:schemeClr val="accent3">
                  <a:lumMod val="75000"/>
                </a:schemeClr>
              </a:solidFill>
            </a:endParaRPr>
          </a:p>
        </p:txBody>
      </p:sp>
      <p:sp>
        <p:nvSpPr>
          <p:cNvPr id="16386" name="Rectangle 3"/>
          <p:cNvSpPr>
            <a:spLocks noGrp="1"/>
          </p:cNvSpPr>
          <p:nvPr>
            <p:ph idx="1"/>
          </p:nvPr>
        </p:nvSpPr>
        <p:spPr>
          <a:xfrm>
            <a:off x="468313" y="1700213"/>
            <a:ext cx="8229600" cy="4389437"/>
          </a:xfrm>
        </p:spPr>
        <p:txBody>
          <a:bodyPr>
            <a:normAutofit fontScale="92500" lnSpcReduction="10000"/>
          </a:bodyPr>
          <a:lstStyle/>
          <a:p>
            <a:pPr algn="just">
              <a:lnSpc>
                <a:spcPct val="80000"/>
              </a:lnSpc>
            </a:pPr>
            <a:r>
              <a:rPr lang="es-AR" dirty="0" smtClean="0"/>
              <a:t>DA JGM 468/20 (06/04/20)</a:t>
            </a:r>
          </a:p>
          <a:p>
            <a:pPr algn="just">
              <a:lnSpc>
                <a:spcPct val="80000"/>
              </a:lnSpc>
              <a:buNone/>
            </a:pPr>
            <a:r>
              <a:rPr lang="es-AR" dirty="0" smtClean="0"/>
              <a:t>	ARTÍCULO 1°.- </a:t>
            </a:r>
            <a:r>
              <a:rPr lang="es-AR" dirty="0" err="1" smtClean="0"/>
              <a:t>Amplíase</a:t>
            </a:r>
            <a:r>
              <a:rPr lang="es-AR" dirty="0" smtClean="0"/>
              <a:t> el listado de actividades y servicios declarados </a:t>
            </a:r>
            <a:r>
              <a:rPr lang="es-AR" b="1" dirty="0" smtClean="0"/>
              <a:t>esenciales</a:t>
            </a:r>
            <a:r>
              <a:rPr lang="es-AR" dirty="0" smtClean="0"/>
              <a:t> en la emergencia, en los términos previstos en el Decreto N° 297/20, incorporándose a la obra privada de infraestructura energética (1 actividad)</a:t>
            </a:r>
          </a:p>
          <a:p>
            <a:pPr algn="just">
              <a:lnSpc>
                <a:spcPct val="80000"/>
              </a:lnSpc>
            </a:pPr>
            <a:endParaRPr lang="es-ES" dirty="0" smtClean="0"/>
          </a:p>
          <a:p>
            <a:pPr algn="just">
              <a:lnSpc>
                <a:spcPct val="80000"/>
              </a:lnSpc>
            </a:pPr>
            <a:r>
              <a:rPr lang="es-AR" dirty="0" smtClean="0"/>
              <a:t>DA JGM 490/20 (11/04/20)</a:t>
            </a:r>
          </a:p>
          <a:p>
            <a:pPr algn="just">
              <a:lnSpc>
                <a:spcPct val="80000"/>
              </a:lnSpc>
              <a:buNone/>
            </a:pPr>
            <a:r>
              <a:rPr lang="es-AR" dirty="0" smtClean="0"/>
              <a:t>	ARTÍCULO 1°.- </a:t>
            </a:r>
            <a:r>
              <a:rPr lang="es-AR" dirty="0" err="1" smtClean="0"/>
              <a:t>Amplíase</a:t>
            </a:r>
            <a:r>
              <a:rPr lang="es-AR" dirty="0" smtClean="0"/>
              <a:t> el listado de actividades y servicios exceptuados </a:t>
            </a:r>
            <a:r>
              <a:rPr lang="es-AR" b="1" dirty="0" smtClean="0"/>
              <a:t>en los términos previstos en el artículo 6° </a:t>
            </a:r>
            <a:r>
              <a:rPr lang="es-AR" dirty="0" smtClean="0"/>
              <a:t>del Decreto N° 297/20, conforme se establece a continuación: (7 apartados).</a:t>
            </a:r>
          </a:p>
          <a:p>
            <a:pPr algn="just">
              <a:lnSpc>
                <a:spcPct val="80000"/>
              </a:lnSpc>
              <a:buNone/>
            </a:pPr>
            <a:endParaRPr lang="es-ES" dirty="0" smtClean="0"/>
          </a:p>
        </p:txBody>
      </p:sp>
      <p:pic>
        <p:nvPicPr>
          <p:cNvPr id="1026" name="Picture 2"/>
          <p:cNvPicPr>
            <a:picLocks noChangeAspect="1" noChangeArrowheads="1"/>
          </p:cNvPicPr>
          <p:nvPr/>
        </p:nvPicPr>
        <p:blipFill>
          <a:blip r:embed="rId2" cstate="print"/>
          <a:srcRect/>
          <a:stretch>
            <a:fillRect/>
          </a:stretch>
        </p:blipFill>
        <p:spPr bwMode="auto">
          <a:xfrm>
            <a:off x="-396552" y="0"/>
            <a:ext cx="13011150" cy="7315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395288" y="260350"/>
            <a:ext cx="8229600" cy="1143000"/>
          </a:xfrm>
        </p:spPr>
        <p:txBody>
          <a:bodyPr/>
          <a:lstStyle/>
          <a:p>
            <a:r>
              <a:rPr lang="es-AR" dirty="0" smtClean="0">
                <a:solidFill>
                  <a:schemeClr val="accent3">
                    <a:lumMod val="75000"/>
                  </a:schemeClr>
                </a:solidFill>
              </a:rPr>
              <a:t>Decreto 355/20 - exceptuadas</a:t>
            </a:r>
            <a:endParaRPr lang="es-ES" dirty="0" smtClean="0">
              <a:solidFill>
                <a:schemeClr val="accent3">
                  <a:lumMod val="75000"/>
                </a:schemeClr>
              </a:solidFill>
            </a:endParaRPr>
          </a:p>
        </p:txBody>
      </p:sp>
      <p:sp>
        <p:nvSpPr>
          <p:cNvPr id="16386" name="Rectangle 3"/>
          <p:cNvSpPr>
            <a:spLocks noGrp="1"/>
          </p:cNvSpPr>
          <p:nvPr>
            <p:ph idx="1"/>
          </p:nvPr>
        </p:nvSpPr>
        <p:spPr>
          <a:xfrm>
            <a:off x="468313" y="1700213"/>
            <a:ext cx="8229600" cy="4389437"/>
          </a:xfrm>
        </p:spPr>
        <p:txBody>
          <a:bodyPr>
            <a:normAutofit/>
          </a:bodyPr>
          <a:lstStyle/>
          <a:p>
            <a:pPr algn="just"/>
            <a:r>
              <a:rPr lang="es-AR" sz="2000" dirty="0" smtClean="0"/>
              <a:t>ARTÍCULO 2º.- El Jefe de Gabinete de Ministros… </a:t>
            </a:r>
            <a:r>
              <a:rPr lang="es-AR" sz="2000" b="1" dirty="0" smtClean="0"/>
              <a:t>podrá</a:t>
            </a:r>
            <a:r>
              <a:rPr lang="es-AR" sz="2000" dirty="0" smtClean="0"/>
              <a:t>, </a:t>
            </a:r>
            <a:r>
              <a:rPr lang="es-AR" sz="2000" b="1" dirty="0" smtClean="0"/>
              <a:t>exceptuar del cumplimiento del “aislamiento social, preventivo y obligatorio” y de la prohibición de circular, al personal afectado a determinadas actividades y servicios</a:t>
            </a:r>
            <a:r>
              <a:rPr lang="es-AR" sz="2000" dirty="0" smtClean="0"/>
              <a:t>, o a las personas que habiten en áreas geográficas específicas y delimitadas, siempre que medien las siguientes circunstancias:…</a:t>
            </a:r>
          </a:p>
          <a:p>
            <a:pPr algn="just"/>
            <a:r>
              <a:rPr lang="es-AR" sz="2000" dirty="0" smtClean="0"/>
              <a:t>Petición del  Gobernador/a o del JG CABA</a:t>
            </a:r>
            <a:r>
              <a:rPr lang="es-AR" sz="2000" b="1" dirty="0" smtClean="0"/>
              <a:t> </a:t>
            </a:r>
            <a:endParaRPr lang="es-AR" sz="2000" dirty="0" smtClean="0"/>
          </a:p>
          <a:p>
            <a:pPr algn="just"/>
            <a:r>
              <a:rPr lang="es-AR" sz="2000" dirty="0" smtClean="0"/>
              <a:t>Protocolo de funcionamiento</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395288" y="260350"/>
            <a:ext cx="8229600" cy="1143000"/>
          </a:xfrm>
        </p:spPr>
        <p:txBody>
          <a:bodyPr>
            <a:normAutofit fontScale="90000"/>
          </a:bodyPr>
          <a:lstStyle/>
          <a:p>
            <a:r>
              <a:rPr lang="es-AR" dirty="0" smtClean="0">
                <a:solidFill>
                  <a:schemeClr val="accent3">
                    <a:lumMod val="75000"/>
                  </a:schemeClr>
                </a:solidFill>
              </a:rPr>
              <a:t>EXCEPCIONES AL ASPO DNU 355/20</a:t>
            </a:r>
            <a:endParaRPr lang="es-ES" dirty="0" smtClean="0">
              <a:solidFill>
                <a:schemeClr val="accent3">
                  <a:lumMod val="75000"/>
                </a:schemeClr>
              </a:solidFill>
            </a:endParaRPr>
          </a:p>
        </p:txBody>
      </p:sp>
      <p:sp>
        <p:nvSpPr>
          <p:cNvPr id="16386" name="Rectangle 3"/>
          <p:cNvSpPr>
            <a:spLocks noGrp="1"/>
          </p:cNvSpPr>
          <p:nvPr>
            <p:ph idx="1"/>
          </p:nvPr>
        </p:nvSpPr>
        <p:spPr>
          <a:xfrm>
            <a:off x="467544" y="1412776"/>
            <a:ext cx="8229600" cy="4896543"/>
          </a:xfrm>
        </p:spPr>
        <p:txBody>
          <a:bodyPr>
            <a:normAutofit fontScale="92500" lnSpcReduction="10000"/>
          </a:bodyPr>
          <a:lstStyle/>
          <a:p>
            <a:pPr algn="just">
              <a:lnSpc>
                <a:spcPct val="80000"/>
              </a:lnSpc>
            </a:pPr>
            <a:r>
              <a:rPr lang="es-AR" sz="2000" dirty="0" smtClean="0"/>
              <a:t>DA JGM 524/20 (18/04/20)</a:t>
            </a:r>
          </a:p>
          <a:p>
            <a:pPr algn="just">
              <a:lnSpc>
                <a:spcPct val="80000"/>
              </a:lnSpc>
            </a:pPr>
            <a:r>
              <a:rPr lang="es-AR" sz="2000" dirty="0" smtClean="0"/>
              <a:t>ARTÍCULO 1°.- </a:t>
            </a:r>
            <a:r>
              <a:rPr lang="es-AR" sz="2000" dirty="0" err="1" smtClean="0"/>
              <a:t>Exceptúase</a:t>
            </a:r>
            <a:r>
              <a:rPr lang="es-AR" sz="2000" dirty="0" smtClean="0"/>
              <a:t>, </a:t>
            </a:r>
            <a:r>
              <a:rPr lang="es-AR" sz="2000" b="1" dirty="0" smtClean="0"/>
              <a:t>en el marco de lo establecido en el artículo 2° del Decreto N° 355/20 </a:t>
            </a:r>
            <a:r>
              <a:rPr lang="es-AR" sz="2000" dirty="0" smtClean="0"/>
              <a:t>del cumplimiento del “aislamiento social, preventivo y obligatorio” y de la prohibición de circular, en el ámbito de las PROVINCIAS de LA PAMPA, NEUQUÉN, FORMOSA, SANTA CRUZ, CORRIENTES, TIERRA DEL FUEGO, ANTÁRTIDA E ISLAS DEL ATLÁNTICO SUR, SALTA, SAN JUAN, CÓRDOBA, JUJUY, LA RIOJA, CHUBUT, CATAMARCA, RÍO NEGRO, ENTRE RÍOS, MENDOZA, SANTA FE, CHACO, BUENOS AIRES, SAN LUIS y MISIONES y a la CIUDAD AUTÓNOMA DE BUENOS AIRES, al personal afectado a las actividades y servicios que seguidamente se detallan, en los términos establecidos en la presente decisión administrativa: (11 apartados)</a:t>
            </a:r>
            <a:endParaRPr lang="es-ES" sz="2000" dirty="0" smtClean="0"/>
          </a:p>
          <a:p>
            <a:pPr algn="just">
              <a:lnSpc>
                <a:spcPct val="80000"/>
              </a:lnSpc>
            </a:pPr>
            <a:r>
              <a:rPr lang="es-AR" sz="2000" dirty="0" smtClean="0"/>
              <a:t>DA JGM 607/20 (24/04/20)</a:t>
            </a:r>
          </a:p>
          <a:p>
            <a:pPr algn="just">
              <a:lnSpc>
                <a:spcPct val="80000"/>
              </a:lnSpc>
            </a:pPr>
            <a:r>
              <a:rPr lang="es-AR" sz="2000" dirty="0" smtClean="0"/>
              <a:t>ARTÍCULO 1°.- </a:t>
            </a:r>
            <a:r>
              <a:rPr lang="es-AR" sz="2000" dirty="0" err="1" smtClean="0"/>
              <a:t>Exceptúase</a:t>
            </a:r>
            <a:r>
              <a:rPr lang="es-AR" sz="2000" dirty="0" smtClean="0"/>
              <a:t>, </a:t>
            </a:r>
            <a:r>
              <a:rPr lang="es-AR" sz="2000" b="1" dirty="0" smtClean="0"/>
              <a:t>en el marco de lo establecido en el artículo 2° del Decreto N° 355/20 </a:t>
            </a:r>
            <a:r>
              <a:rPr lang="es-AR" sz="2000" dirty="0" smtClean="0"/>
              <a:t>del cumplimiento del “aislamiento social, preventivo y obligatorio” y de la prohibición de circular, en el ámbito de la Provincia de TUCUMÁN al personal afectado a las actividades y servicios que seguidamente se detallan, en los términos establecidos en la presente decisión administrativa: (11 apartados = 524/20)</a:t>
            </a:r>
          </a:p>
          <a:p>
            <a:pPr>
              <a:lnSpc>
                <a:spcPct val="80000"/>
              </a:lnSpc>
              <a:buNone/>
            </a:pPr>
            <a:endParaRPr lang="es-ES" sz="2000"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395288" y="260350"/>
            <a:ext cx="8229600" cy="1143000"/>
          </a:xfrm>
        </p:spPr>
        <p:txBody>
          <a:bodyPr>
            <a:normAutofit fontScale="90000"/>
          </a:bodyPr>
          <a:lstStyle/>
          <a:p>
            <a:r>
              <a:rPr lang="es-AR" dirty="0" smtClean="0">
                <a:solidFill>
                  <a:schemeClr val="accent3">
                    <a:lumMod val="75000"/>
                  </a:schemeClr>
                </a:solidFill>
              </a:rPr>
              <a:t>EXCEPCIONES AL ASPO DNU 355/20 – parte 2</a:t>
            </a:r>
            <a:endParaRPr lang="es-ES" dirty="0" smtClean="0">
              <a:solidFill>
                <a:schemeClr val="accent3">
                  <a:lumMod val="75000"/>
                </a:schemeClr>
              </a:solidFill>
            </a:endParaRPr>
          </a:p>
        </p:txBody>
      </p:sp>
      <p:sp>
        <p:nvSpPr>
          <p:cNvPr id="16386" name="Rectangle 3"/>
          <p:cNvSpPr>
            <a:spLocks noGrp="1"/>
          </p:cNvSpPr>
          <p:nvPr>
            <p:ph idx="1"/>
          </p:nvPr>
        </p:nvSpPr>
        <p:spPr>
          <a:xfrm>
            <a:off x="467544" y="1412776"/>
            <a:ext cx="8229600" cy="4896543"/>
          </a:xfrm>
        </p:spPr>
        <p:txBody>
          <a:bodyPr>
            <a:normAutofit fontScale="92500" lnSpcReduction="10000"/>
          </a:bodyPr>
          <a:lstStyle/>
          <a:p>
            <a:pPr lvl="0"/>
            <a:r>
              <a:rPr lang="es-AR" sz="2000" dirty="0" smtClean="0"/>
              <a:t>DA JGM 622/20 (24/04/20)</a:t>
            </a:r>
            <a:endParaRPr lang="es-MX" sz="2000" dirty="0" smtClean="0"/>
          </a:p>
          <a:p>
            <a:pPr lvl="0"/>
            <a:r>
              <a:rPr lang="es-AR" sz="2000" dirty="0" smtClean="0"/>
              <a:t>ARTÍCULO 1°.- </a:t>
            </a:r>
            <a:r>
              <a:rPr lang="es-AR" sz="2000" dirty="0" err="1" smtClean="0"/>
              <a:t>Exceptúase</a:t>
            </a:r>
            <a:r>
              <a:rPr lang="es-AR" sz="2000" dirty="0" smtClean="0"/>
              <a:t>, </a:t>
            </a:r>
            <a:r>
              <a:rPr lang="es-AR" sz="2000" b="1" dirty="0" smtClean="0"/>
              <a:t>en el marco de lo dispuesto en el artículo 2° del Decreto N° 355/20 </a:t>
            </a:r>
            <a:r>
              <a:rPr lang="es-AR" sz="2000" dirty="0" smtClean="0"/>
              <a:t>del cumplimiento del “aislamiento social, preventivo y obligatorio” y de la prohibición de circular, en el ámbito de las Provincias de ENTRE RÍOS, MISIONES, SALTA, SAN JUAN, NEUQUÉN y JUJUY, al ejercicio de profesiones liberales, en los términos establecidos en la presente decisión administrativa. </a:t>
            </a:r>
            <a:endParaRPr lang="es-MX" sz="2000" dirty="0" smtClean="0"/>
          </a:p>
          <a:p>
            <a:pPr lvl="0"/>
            <a:r>
              <a:rPr lang="es-AR" sz="2000" dirty="0" smtClean="0"/>
              <a:t>DA JGM 625/20 (24/04/20)</a:t>
            </a:r>
            <a:endParaRPr lang="es-MX" sz="2000" dirty="0" smtClean="0"/>
          </a:p>
          <a:p>
            <a:r>
              <a:rPr lang="es-AR" sz="2000" dirty="0" smtClean="0"/>
              <a:t>ARTÍCULO 1°.- </a:t>
            </a:r>
            <a:r>
              <a:rPr lang="es-AR" sz="2000" dirty="0" err="1" smtClean="0"/>
              <a:t>Exceptúase</a:t>
            </a:r>
            <a:r>
              <a:rPr lang="es-AR" sz="2000" dirty="0" smtClean="0"/>
              <a:t>, </a:t>
            </a:r>
            <a:r>
              <a:rPr lang="es-AR" sz="2000" b="1" dirty="0" smtClean="0"/>
              <a:t>en el marco de lo dispuesto en el artículo 2° del Decreto N° 355/20 </a:t>
            </a:r>
            <a:r>
              <a:rPr lang="es-AR" sz="2000" dirty="0" smtClean="0"/>
              <a:t>del cumplimiento del “aislamiento social, preventivo y obligatorio” y de la prohibición de circular, en el ámbito de las Provincias de SAN JUAN, MISIONES, NEUQUÉN, SANTA CRUZ, ENTRE RÍOS, SALTA, MENDOZA, LA PAMPA y JUJUY a las personas afectadas al desarrollo de obra privada, en los términos establecidos en la presente decisión administrativa. </a:t>
            </a:r>
          </a:p>
          <a:p>
            <a:endParaRPr lang="es-MX" sz="2000" dirty="0" smtClean="0"/>
          </a:p>
          <a:p>
            <a:pPr>
              <a:lnSpc>
                <a:spcPct val="80000"/>
              </a:lnSpc>
              <a:buNone/>
            </a:pPr>
            <a:endParaRPr lang="es-ES" sz="2000"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2050" name="Picture 2"/>
          <p:cNvPicPr>
            <a:picLocks noChangeAspect="1" noChangeArrowheads="1"/>
          </p:cNvPicPr>
          <p:nvPr/>
        </p:nvPicPr>
        <p:blipFill>
          <a:blip r:embed="rId2" cstate="print"/>
          <a:srcRect/>
          <a:stretch>
            <a:fillRect/>
          </a:stretch>
        </p:blipFill>
        <p:spPr bwMode="auto">
          <a:xfrm>
            <a:off x="-1044624" y="0"/>
            <a:ext cx="13011150" cy="7315200"/>
          </a:xfrm>
          <a:prstGeom prst="rect">
            <a:avLst/>
          </a:prstGeom>
          <a:noFill/>
          <a:ln w="9525">
            <a:noFill/>
            <a:miter lim="800000"/>
            <a:headEnd/>
            <a:tailEnd/>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304800" y="188640"/>
            <a:ext cx="8839200" cy="5472608"/>
          </a:xfrm>
          <a:prstGeom prst="rect">
            <a:avLst/>
          </a:prstGeom>
          <a:noFill/>
          <a:ln w="9525">
            <a:noFill/>
            <a:miter lim="800000"/>
            <a:headEnd/>
            <a:tailEnd/>
          </a:ln>
        </p:spPr>
      </p:pic>
      <p:sp>
        <p:nvSpPr>
          <p:cNvPr id="5" name="4 CuadroTexto"/>
          <p:cNvSpPr txBox="1"/>
          <p:nvPr/>
        </p:nvSpPr>
        <p:spPr>
          <a:xfrm>
            <a:off x="1187624" y="5733256"/>
            <a:ext cx="7128792" cy="369332"/>
          </a:xfrm>
          <a:prstGeom prst="rect">
            <a:avLst/>
          </a:prstGeom>
          <a:noFill/>
        </p:spPr>
        <p:txBody>
          <a:bodyPr wrap="square" rtlCol="0">
            <a:spAutoFit/>
          </a:bodyPr>
          <a:lstStyle/>
          <a:p>
            <a:pPr algn="r"/>
            <a:r>
              <a:rPr lang="es-AR" i="1" dirty="0" smtClean="0"/>
              <a:t>Datos de estudio del brote en China</a:t>
            </a:r>
            <a:endParaRPr lang="es-MX" i="1"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395288" y="260350"/>
            <a:ext cx="8229600" cy="1143000"/>
          </a:xfrm>
        </p:spPr>
        <p:txBody>
          <a:bodyPr>
            <a:normAutofit fontScale="90000"/>
          </a:bodyPr>
          <a:lstStyle/>
          <a:p>
            <a:r>
              <a:rPr lang="es-AR" dirty="0" smtClean="0">
                <a:solidFill>
                  <a:schemeClr val="accent3">
                    <a:lumMod val="75000"/>
                  </a:schemeClr>
                </a:solidFill>
              </a:rPr>
              <a:t>EXCEPCIONES AL ASPO DNU 408/20 (26/04/20)</a:t>
            </a:r>
            <a:endParaRPr lang="es-ES" dirty="0" smtClean="0">
              <a:solidFill>
                <a:schemeClr val="accent3">
                  <a:lumMod val="75000"/>
                </a:schemeClr>
              </a:solidFill>
            </a:endParaRPr>
          </a:p>
        </p:txBody>
      </p:sp>
      <p:sp>
        <p:nvSpPr>
          <p:cNvPr id="16386" name="Rectangle 3"/>
          <p:cNvSpPr>
            <a:spLocks noGrp="1"/>
          </p:cNvSpPr>
          <p:nvPr>
            <p:ph idx="1"/>
          </p:nvPr>
        </p:nvSpPr>
        <p:spPr>
          <a:xfrm>
            <a:off x="467544" y="1412776"/>
            <a:ext cx="8229600" cy="4896543"/>
          </a:xfrm>
        </p:spPr>
        <p:txBody>
          <a:bodyPr>
            <a:normAutofit/>
          </a:bodyPr>
          <a:lstStyle/>
          <a:p>
            <a:pPr algn="just"/>
            <a:r>
              <a:rPr lang="es-AR" sz="2000" b="1" dirty="0" smtClean="0"/>
              <a:t>Art. 3°.- </a:t>
            </a:r>
            <a:r>
              <a:rPr lang="es-AR" sz="2000" dirty="0" smtClean="0"/>
              <a:t>Los Gobernadores y las Gobernadoras de Provincias podrán decidir excepciones al cumplimiento del “aislamiento social, preventivo y obligatorio” y a la prohibición de circular, respecto del personal afectado a determinadas actividades y servicios, en Departamentos o Partidos de sus jurisdicciones, previa aprobación de la autoridad sanitaria local y siempre que se dé cumplimiento, en cada Departamento o Partido comprendido en la medida, a los requisitos exigidos por los siguientes parámetros epidemiológicos y sanitarios:</a:t>
            </a:r>
          </a:p>
          <a:p>
            <a:pPr>
              <a:lnSpc>
                <a:spcPct val="80000"/>
              </a:lnSpc>
              <a:buNone/>
            </a:pPr>
            <a:endParaRPr lang="es-ES" sz="2000" dirty="0" smtClean="0"/>
          </a:p>
          <a:p>
            <a:pPr>
              <a:lnSpc>
                <a:spcPct val="80000"/>
              </a:lnSpc>
              <a:buNone/>
            </a:pPr>
            <a:r>
              <a:rPr lang="es-ES" sz="2000" dirty="0" smtClean="0"/>
              <a:t>	(5 requisitos)</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3074" name="Picture 2"/>
          <p:cNvPicPr>
            <a:picLocks noChangeAspect="1" noChangeArrowheads="1"/>
          </p:cNvPicPr>
          <p:nvPr/>
        </p:nvPicPr>
        <p:blipFill>
          <a:blip r:embed="rId2" cstate="print"/>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45719"/>
          </a:xfrm>
        </p:spPr>
        <p:txBody>
          <a:bodyPr>
            <a:normAutofit fontScale="90000"/>
          </a:bodyPr>
          <a:lstStyle/>
          <a:p>
            <a:endParaRPr lang="es-MX"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43712" y="809625"/>
            <a:ext cx="8284340" cy="434756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1340768"/>
            <a:ext cx="8064896" cy="4893647"/>
          </a:xfrm>
          <a:prstGeom prst="rect">
            <a:avLst/>
          </a:prstGeom>
        </p:spPr>
        <p:txBody>
          <a:bodyPr wrap="square">
            <a:spAutoFit/>
          </a:bodyPr>
          <a:lstStyle/>
          <a:p>
            <a:pPr algn="just"/>
            <a:r>
              <a:rPr lang="es-AR" sz="2400" dirty="0" smtClean="0"/>
              <a:t>La enfermedad COVID-19 producida por el coronavirus SARS-CoV-2 </a:t>
            </a:r>
            <a:r>
              <a:rPr lang="es-AR" sz="2400" dirty="0" smtClean="0">
                <a:solidFill>
                  <a:srgbClr val="0206AE"/>
                </a:solidFill>
              </a:rPr>
              <a:t>se considerará </a:t>
            </a:r>
            <a:r>
              <a:rPr lang="es-AR" sz="2400" u="sng" dirty="0" smtClean="0">
                <a:solidFill>
                  <a:srgbClr val="0206AE"/>
                </a:solidFill>
              </a:rPr>
              <a:t>presuntivamente</a:t>
            </a:r>
            <a:r>
              <a:rPr lang="es-AR" sz="2400" dirty="0" smtClean="0"/>
              <a:t> una </a:t>
            </a:r>
            <a:r>
              <a:rPr lang="es-AR" sz="2400" u="sng" dirty="0" smtClean="0">
                <a:solidFill>
                  <a:srgbClr val="0206AE"/>
                </a:solidFill>
              </a:rPr>
              <a:t>enfermedad</a:t>
            </a:r>
            <a:r>
              <a:rPr lang="es-AR" sz="2400" dirty="0" smtClean="0">
                <a:solidFill>
                  <a:srgbClr val="0206AE"/>
                </a:solidFill>
              </a:rPr>
              <a:t> de carácter </a:t>
            </a:r>
            <a:r>
              <a:rPr lang="es-AR" sz="2400" u="sng" dirty="0" smtClean="0">
                <a:solidFill>
                  <a:srgbClr val="0206AE"/>
                </a:solidFill>
              </a:rPr>
              <a:t>profesional </a:t>
            </a:r>
            <a:r>
              <a:rPr lang="es-AR" sz="2400" dirty="0" smtClean="0">
                <a:solidFill>
                  <a:srgbClr val="0206AE"/>
                </a:solidFill>
              </a:rPr>
              <a:t>-no listada-</a:t>
            </a:r>
            <a:r>
              <a:rPr lang="es-AR" sz="2400" dirty="0" smtClean="0"/>
              <a:t> en los términos del apartado 2 inciso b) del artículo 6º de la Ley Nº 24.557, </a:t>
            </a:r>
            <a:r>
              <a:rPr lang="es-AR" sz="2400" dirty="0" smtClean="0">
                <a:solidFill>
                  <a:srgbClr val="0206AE"/>
                </a:solidFill>
              </a:rPr>
              <a:t>respecto de las y los trabajadores dependientes </a:t>
            </a:r>
            <a:r>
              <a:rPr lang="es-AR" sz="2400" u="sng" dirty="0" smtClean="0">
                <a:solidFill>
                  <a:srgbClr val="0206AE"/>
                </a:solidFill>
              </a:rPr>
              <a:t>excluidos</a:t>
            </a:r>
            <a:r>
              <a:rPr lang="es-AR" sz="2400" dirty="0" smtClean="0">
                <a:solidFill>
                  <a:srgbClr val="0206AE"/>
                </a:solidFill>
              </a:rPr>
              <a:t> </a:t>
            </a:r>
            <a:r>
              <a:rPr lang="es-AR" sz="2400" dirty="0" smtClean="0"/>
              <a:t>mediante dispensa legal y </a:t>
            </a:r>
            <a:r>
              <a:rPr lang="es-AR" sz="2400" dirty="0" smtClean="0">
                <a:solidFill>
                  <a:srgbClr val="0206AE"/>
                </a:solidFill>
              </a:rPr>
              <a:t>con el fin de realizar </a:t>
            </a:r>
            <a:r>
              <a:rPr lang="es-AR" sz="2400" u="sng" dirty="0" smtClean="0">
                <a:solidFill>
                  <a:srgbClr val="0206AE"/>
                </a:solidFill>
              </a:rPr>
              <a:t>actividades declaradas esenciales</a:t>
            </a:r>
            <a:r>
              <a:rPr lang="es-AR" sz="2400" dirty="0" smtClean="0"/>
              <a:t>, del cumplimiento </a:t>
            </a:r>
            <a:r>
              <a:rPr lang="es-AR" sz="2400" dirty="0" smtClean="0">
                <a:solidFill>
                  <a:srgbClr val="0206AE"/>
                </a:solidFill>
              </a:rPr>
              <a:t>del </a:t>
            </a:r>
            <a:r>
              <a:rPr lang="es-AR" sz="2400" u="sng" dirty="0" smtClean="0">
                <a:solidFill>
                  <a:srgbClr val="0206AE"/>
                </a:solidFill>
              </a:rPr>
              <a:t>aislamiento social, preventivo y obligatorio ordenado</a:t>
            </a:r>
            <a:r>
              <a:rPr lang="es-AR" sz="2400" dirty="0" smtClean="0">
                <a:solidFill>
                  <a:srgbClr val="0206AE"/>
                </a:solidFill>
              </a:rPr>
              <a:t> por el Decreto N° 297/20 y sus normas complementarias</a:t>
            </a:r>
            <a:r>
              <a:rPr lang="es-AR" sz="2400" dirty="0" smtClean="0"/>
              <a:t>, y </a:t>
            </a:r>
            <a:r>
              <a:rPr lang="es-AR" sz="2400" dirty="0" smtClean="0">
                <a:solidFill>
                  <a:srgbClr val="0206AE"/>
                </a:solidFill>
              </a:rPr>
              <a:t>mientras se encuentre vigente la medida de aislamiento dispuesta por esas normativas</a:t>
            </a:r>
            <a:r>
              <a:rPr lang="es-AR" sz="2400" dirty="0" smtClean="0"/>
              <a:t>, o sus eventuales prórrogas, salvo el supuesto previsto en el artículo 4° del presente decreto.</a:t>
            </a:r>
            <a:endParaRPr lang="es-MX" sz="2400" dirty="0"/>
          </a:p>
        </p:txBody>
      </p:sp>
      <p:sp>
        <p:nvSpPr>
          <p:cNvPr id="5" name="4 Título"/>
          <p:cNvSpPr>
            <a:spLocks noGrp="1"/>
          </p:cNvSpPr>
          <p:nvPr>
            <p:ph type="title"/>
          </p:nvPr>
        </p:nvSpPr>
        <p:spPr>
          <a:xfrm>
            <a:off x="539552" y="188640"/>
            <a:ext cx="8183880" cy="1051560"/>
          </a:xfrm>
        </p:spPr>
        <p:txBody>
          <a:bodyPr/>
          <a:lstStyle/>
          <a:p>
            <a:r>
              <a:rPr lang="es-AR" dirty="0" smtClean="0">
                <a:solidFill>
                  <a:srgbClr val="FF0000"/>
                </a:solidFill>
              </a:rPr>
              <a:t>DNU 367/20: ART 1</a:t>
            </a:r>
            <a:endParaRPr lang="es-MX"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395288" y="260350"/>
            <a:ext cx="8229600" cy="1143000"/>
          </a:xfrm>
        </p:spPr>
        <p:txBody>
          <a:bodyPr>
            <a:normAutofit/>
          </a:bodyPr>
          <a:lstStyle/>
          <a:p>
            <a:r>
              <a:rPr lang="es-AR" sz="2800" dirty="0" smtClean="0">
                <a:solidFill>
                  <a:schemeClr val="accent3">
                    <a:lumMod val="75000"/>
                  </a:schemeClr>
                </a:solidFill>
              </a:rPr>
              <a:t>“esenciales” o “exceptuados” del  ASPO</a:t>
            </a:r>
            <a:endParaRPr lang="es-ES" sz="2800" dirty="0" smtClean="0">
              <a:solidFill>
                <a:schemeClr val="accent3">
                  <a:lumMod val="75000"/>
                </a:schemeClr>
              </a:solidFill>
            </a:endParaRPr>
          </a:p>
        </p:txBody>
      </p:sp>
      <p:sp>
        <p:nvSpPr>
          <p:cNvPr id="16386" name="Rectangle 3"/>
          <p:cNvSpPr>
            <a:spLocks noGrp="1"/>
          </p:cNvSpPr>
          <p:nvPr>
            <p:ph idx="1"/>
          </p:nvPr>
        </p:nvSpPr>
        <p:spPr>
          <a:xfrm>
            <a:off x="467544" y="1556792"/>
            <a:ext cx="8229600" cy="4389437"/>
          </a:xfrm>
        </p:spPr>
        <p:txBody>
          <a:bodyPr>
            <a:normAutofit/>
          </a:bodyPr>
          <a:lstStyle/>
          <a:p>
            <a:pPr>
              <a:lnSpc>
                <a:spcPct val="80000"/>
              </a:lnSpc>
              <a:buNone/>
            </a:pPr>
            <a:r>
              <a:rPr lang="es-AR" sz="2000" dirty="0" smtClean="0"/>
              <a:t>	El DNU refiere a trabajadores excluidos del ASPO:</a:t>
            </a:r>
          </a:p>
          <a:p>
            <a:pPr>
              <a:lnSpc>
                <a:spcPct val="80000"/>
              </a:lnSpc>
              <a:buFontTx/>
              <a:buChar char="-"/>
            </a:pPr>
            <a:endParaRPr lang="es-AR" sz="2000" dirty="0" smtClean="0"/>
          </a:p>
          <a:p>
            <a:pPr>
              <a:lnSpc>
                <a:spcPct val="80000"/>
              </a:lnSpc>
              <a:buNone/>
            </a:pPr>
            <a:r>
              <a:rPr lang="es-AR" sz="2000" dirty="0" smtClean="0"/>
              <a:t>	- “con el fin de realizar actividades declaradas esenciales” (art. 1) por el Decreto N° 297/20 y sus normas complementarias”</a:t>
            </a:r>
          </a:p>
          <a:p>
            <a:pPr>
              <a:lnSpc>
                <a:spcPct val="80000"/>
              </a:lnSpc>
              <a:buNone/>
            </a:pPr>
            <a:r>
              <a:rPr lang="es-AR" sz="2000" dirty="0" smtClean="0"/>
              <a:t>	</a:t>
            </a:r>
          </a:p>
          <a:p>
            <a:pPr algn="just">
              <a:lnSpc>
                <a:spcPct val="80000"/>
              </a:lnSpc>
              <a:buNone/>
            </a:pPr>
            <a:r>
              <a:rPr lang="es-AR" sz="2000" dirty="0" smtClean="0"/>
              <a:t>	La resolución 38/20 SRT refiere en su art. 1 requisitos de la denuncia a la constancia expedida por el empleador “a los efectos de la certificación de afectación laboral al desempeño de actividades y servicios declarados esenciales”</a:t>
            </a:r>
          </a:p>
          <a:p>
            <a:pPr>
              <a:lnSpc>
                <a:spcPct val="80000"/>
              </a:lnSpc>
              <a:buFontTx/>
              <a:buChar char="-"/>
            </a:pPr>
            <a:endParaRPr lang="es-AR" sz="2000" dirty="0" smtClean="0"/>
          </a:p>
          <a:p>
            <a:pPr>
              <a:lnSpc>
                <a:spcPct val="80000"/>
              </a:lnSpc>
              <a:buFontTx/>
              <a:buChar char="-"/>
            </a:pPr>
            <a:endParaRPr lang="es-AR" sz="2000" dirty="0" smtClean="0"/>
          </a:p>
          <a:p>
            <a:pPr>
              <a:lnSpc>
                <a:spcPct val="80000"/>
              </a:lnSpc>
              <a:buFontTx/>
              <a:buChar char="-"/>
            </a:pPr>
            <a:endParaRPr lang="es-AR" sz="2000" dirty="0" smtClean="0"/>
          </a:p>
          <a:p>
            <a:pPr>
              <a:lnSpc>
                <a:spcPct val="80000"/>
              </a:lnSpc>
              <a:buNone/>
            </a:pPr>
            <a:r>
              <a:rPr lang="es-AR" sz="2000" dirty="0" smtClean="0"/>
              <a:t>	Lo relevante: exclusión del ASPO que origina la exposición al contagio por el hecho o en ocasión del trabajo</a:t>
            </a:r>
          </a:p>
          <a:p>
            <a:pPr>
              <a:lnSpc>
                <a:spcPct val="80000"/>
              </a:lnSpc>
              <a:buFontTx/>
              <a:buChar char="-"/>
            </a:pPr>
            <a:endParaRPr lang="es-AR" sz="2000" dirty="0" smtClean="0"/>
          </a:p>
          <a:p>
            <a:pPr>
              <a:lnSpc>
                <a:spcPct val="80000"/>
              </a:lnSpc>
              <a:buFontTx/>
              <a:buChar char="-"/>
            </a:pPr>
            <a:endParaRPr lang="es-AR" sz="2000" dirty="0" smtClean="0"/>
          </a:p>
        </p:txBody>
      </p:sp>
      <p:sp>
        <p:nvSpPr>
          <p:cNvPr id="4" name="3 Flecha abajo"/>
          <p:cNvSpPr/>
          <p:nvPr/>
        </p:nvSpPr>
        <p:spPr>
          <a:xfrm>
            <a:off x="4499992" y="4437112"/>
            <a:ext cx="360040" cy="5463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60648"/>
            <a:ext cx="8183880" cy="1051560"/>
          </a:xfrm>
        </p:spPr>
        <p:txBody>
          <a:bodyPr/>
          <a:lstStyle/>
          <a:p>
            <a:r>
              <a:rPr lang="es-AR" dirty="0" smtClean="0">
                <a:solidFill>
                  <a:schemeClr val="accent3">
                    <a:lumMod val="75000"/>
                  </a:schemeClr>
                </a:solidFill>
              </a:rPr>
              <a:t>Argumentos</a:t>
            </a:r>
            <a:endParaRPr lang="es-MX" dirty="0">
              <a:solidFill>
                <a:schemeClr val="accent3">
                  <a:lumMod val="75000"/>
                </a:schemeClr>
              </a:solidFill>
            </a:endParaRPr>
          </a:p>
        </p:txBody>
      </p:sp>
      <p:sp>
        <p:nvSpPr>
          <p:cNvPr id="3" name="2 Marcador de contenido"/>
          <p:cNvSpPr>
            <a:spLocks noGrp="1"/>
          </p:cNvSpPr>
          <p:nvPr>
            <p:ph idx="1"/>
          </p:nvPr>
        </p:nvSpPr>
        <p:spPr>
          <a:xfrm>
            <a:off x="467544" y="1628800"/>
            <a:ext cx="8183880" cy="4187952"/>
          </a:xfrm>
        </p:spPr>
        <p:txBody>
          <a:bodyPr>
            <a:normAutofit lnSpcReduction="10000"/>
          </a:bodyPr>
          <a:lstStyle/>
          <a:p>
            <a:pPr algn="just">
              <a:buFontTx/>
              <a:buChar char="-"/>
            </a:pPr>
            <a:r>
              <a:rPr lang="es-AR" b="1" dirty="0" smtClean="0"/>
              <a:t>“esencialidad”</a:t>
            </a:r>
            <a:r>
              <a:rPr lang="es-AR" dirty="0" smtClean="0"/>
              <a:t> del art. 6 y DA: es para actividades diversa naturaleza y en algunos casos discutible carácter esencial</a:t>
            </a:r>
          </a:p>
          <a:p>
            <a:pPr algn="just">
              <a:buFontTx/>
              <a:buChar char="-"/>
            </a:pPr>
            <a:r>
              <a:rPr lang="es-AR" dirty="0" smtClean="0"/>
              <a:t>el </a:t>
            </a:r>
            <a:r>
              <a:rPr lang="es-AR" b="1" dirty="0" smtClean="0"/>
              <a:t>riesgo de exposición al contagio </a:t>
            </a:r>
            <a:r>
              <a:rPr lang="es-AR" dirty="0" smtClean="0"/>
              <a:t>no esta relacionado con la mayor o menor “esencialidad” de la tarea</a:t>
            </a:r>
          </a:p>
          <a:p>
            <a:pPr algn="just">
              <a:buFontTx/>
              <a:buChar char="-"/>
            </a:pPr>
            <a:r>
              <a:rPr lang="es-AR" dirty="0" smtClean="0"/>
              <a:t>(normativo) la Res 38/20 habla de tareas realizadas durante la dispensa al ASPO con forme DNU 297/20 “</a:t>
            </a:r>
            <a:r>
              <a:rPr lang="es-AR" b="1" dirty="0" smtClean="0"/>
              <a:t>y normas complementarias”</a:t>
            </a:r>
            <a:r>
              <a:rPr lang="es-AR" dirty="0" smtClean="0"/>
              <a:t> (art 1 inc. 2)</a:t>
            </a:r>
            <a:endParaRPr lang="es-MX" dirty="0"/>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395288" y="260350"/>
            <a:ext cx="8229600" cy="1143000"/>
          </a:xfrm>
        </p:spPr>
        <p:txBody>
          <a:bodyPr>
            <a:normAutofit fontScale="90000"/>
          </a:bodyPr>
          <a:lstStyle/>
          <a:p>
            <a:r>
              <a:rPr lang="es-AR" dirty="0" smtClean="0">
                <a:solidFill>
                  <a:schemeClr val="accent3">
                    <a:lumMod val="75000"/>
                  </a:schemeClr>
                </a:solidFill>
              </a:rPr>
              <a:t>Ámbito de aplicación DNU 367/20</a:t>
            </a:r>
            <a:endParaRPr lang="es-ES" dirty="0" smtClean="0">
              <a:solidFill>
                <a:schemeClr val="accent3">
                  <a:lumMod val="75000"/>
                </a:schemeClr>
              </a:solidFill>
            </a:endParaRPr>
          </a:p>
        </p:txBody>
      </p:sp>
      <p:sp>
        <p:nvSpPr>
          <p:cNvPr id="16386" name="Rectangle 3"/>
          <p:cNvSpPr>
            <a:spLocks noGrp="1"/>
          </p:cNvSpPr>
          <p:nvPr>
            <p:ph idx="1"/>
          </p:nvPr>
        </p:nvSpPr>
        <p:spPr>
          <a:xfrm>
            <a:off x="467544" y="1556792"/>
            <a:ext cx="8229600" cy="4389437"/>
          </a:xfrm>
        </p:spPr>
        <p:txBody>
          <a:bodyPr>
            <a:normAutofit/>
          </a:bodyPr>
          <a:lstStyle/>
          <a:p>
            <a:pPr>
              <a:lnSpc>
                <a:spcPct val="80000"/>
              </a:lnSpc>
              <a:buFontTx/>
              <a:buChar char="-"/>
            </a:pPr>
            <a:r>
              <a:rPr lang="es-AR" dirty="0" smtClean="0"/>
              <a:t>Se aplica </a:t>
            </a:r>
            <a:r>
              <a:rPr lang="es-AR" b="1" dirty="0" smtClean="0"/>
              <a:t>exclusivamente</a:t>
            </a:r>
            <a:r>
              <a:rPr lang="es-AR" dirty="0" smtClean="0"/>
              <a:t> a trabajadores y trabajadoras exceptuados del ASPO:</a:t>
            </a:r>
          </a:p>
          <a:p>
            <a:pPr>
              <a:lnSpc>
                <a:spcPct val="80000"/>
              </a:lnSpc>
              <a:buFontTx/>
              <a:buChar char="-"/>
            </a:pPr>
            <a:endParaRPr lang="es-AR" dirty="0" smtClean="0"/>
          </a:p>
          <a:p>
            <a:pPr>
              <a:lnSpc>
                <a:spcPct val="80000"/>
              </a:lnSpc>
              <a:buFontTx/>
              <a:buChar char="-"/>
            </a:pPr>
            <a:r>
              <a:rPr lang="es-AR" dirty="0" smtClean="0"/>
              <a:t>Crea dos categorías de trabajadores con regímenes distintos:</a:t>
            </a:r>
          </a:p>
          <a:p>
            <a:pPr>
              <a:lnSpc>
                <a:spcPct val="80000"/>
              </a:lnSpc>
              <a:buFontTx/>
              <a:buChar char="-"/>
            </a:pPr>
            <a:endParaRPr lang="es-AR" dirty="0" smtClean="0"/>
          </a:p>
          <a:p>
            <a:pPr>
              <a:lnSpc>
                <a:spcPct val="80000"/>
              </a:lnSpc>
              <a:buFontTx/>
              <a:buChar char="-"/>
            </a:pPr>
            <a:r>
              <a:rPr lang="es-AR" dirty="0" smtClean="0"/>
              <a:t>“exceptuados del ASPO (- TS)” (todos los demás trabajadores exceptuados)</a:t>
            </a:r>
          </a:p>
          <a:p>
            <a:pPr>
              <a:lnSpc>
                <a:spcPct val="80000"/>
              </a:lnSpc>
              <a:buFontTx/>
              <a:buChar char="-"/>
            </a:pPr>
            <a:endParaRPr lang="es-AR" dirty="0" smtClean="0"/>
          </a:p>
          <a:p>
            <a:pPr>
              <a:lnSpc>
                <a:spcPct val="80000"/>
              </a:lnSpc>
              <a:buFontTx/>
              <a:buChar char="-"/>
            </a:pPr>
            <a:r>
              <a:rPr lang="es-AR" dirty="0" smtClean="0"/>
              <a:t>“trabajadores y trabajadoras de la salud” (art.4)</a:t>
            </a:r>
          </a:p>
          <a:p>
            <a:pPr>
              <a:lnSpc>
                <a:spcPct val="80000"/>
              </a:lnSpc>
              <a:buFontTx/>
              <a:buChar char="-"/>
            </a:pPr>
            <a:endParaRPr lang="es-AR" sz="2000" dirty="0" smtClean="0"/>
          </a:p>
          <a:p>
            <a:pPr>
              <a:lnSpc>
                <a:spcPct val="80000"/>
              </a:lnSpc>
              <a:buFontTx/>
              <a:buChar char="-"/>
            </a:pPr>
            <a:endParaRPr lang="es-AR" sz="2000"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395288" y="260350"/>
            <a:ext cx="8229600" cy="1143000"/>
          </a:xfrm>
        </p:spPr>
        <p:txBody>
          <a:bodyPr>
            <a:normAutofit fontScale="90000"/>
          </a:bodyPr>
          <a:lstStyle/>
          <a:p>
            <a:r>
              <a:rPr lang="es-AR" dirty="0" smtClean="0">
                <a:solidFill>
                  <a:schemeClr val="accent3">
                    <a:lumMod val="75000"/>
                  </a:schemeClr>
                </a:solidFill>
              </a:rPr>
              <a:t>DNU 367/20: REGIMEN ESPECIAL DE ENFERMEDAD NO LISTADA</a:t>
            </a:r>
            <a:endParaRPr lang="es-ES" dirty="0" smtClean="0">
              <a:solidFill>
                <a:schemeClr val="accent3">
                  <a:lumMod val="75000"/>
                </a:schemeClr>
              </a:solidFill>
            </a:endParaRPr>
          </a:p>
        </p:txBody>
      </p:sp>
      <p:sp>
        <p:nvSpPr>
          <p:cNvPr id="16386" name="Rectangle 3"/>
          <p:cNvSpPr>
            <a:spLocks noGrp="1"/>
          </p:cNvSpPr>
          <p:nvPr>
            <p:ph idx="1"/>
          </p:nvPr>
        </p:nvSpPr>
        <p:spPr>
          <a:xfrm>
            <a:off x="468313" y="1700213"/>
            <a:ext cx="8229600" cy="4389437"/>
          </a:xfrm>
        </p:spPr>
        <p:txBody>
          <a:bodyPr>
            <a:normAutofit/>
          </a:bodyPr>
          <a:lstStyle/>
          <a:p>
            <a:pPr algn="just">
              <a:lnSpc>
                <a:spcPct val="80000"/>
              </a:lnSpc>
              <a:buNone/>
            </a:pPr>
            <a:r>
              <a:rPr lang="es-ES" sz="2000" dirty="0" smtClean="0"/>
              <a:t>	</a:t>
            </a:r>
            <a:r>
              <a:rPr lang="es-ES" sz="2400" dirty="0" smtClean="0"/>
              <a:t>Régimen </a:t>
            </a:r>
            <a:r>
              <a:rPr lang="es-ES" sz="2400" u="sng" dirty="0" smtClean="0"/>
              <a:t>especial</a:t>
            </a:r>
            <a:r>
              <a:rPr lang="es-ES" sz="2400" dirty="0" smtClean="0"/>
              <a:t> para COVID19 y su reconocimiento como enfermedad profesional </a:t>
            </a:r>
            <a:r>
              <a:rPr lang="es-ES" sz="2400" b="1" dirty="0" smtClean="0"/>
              <a:t>no listada </a:t>
            </a:r>
          </a:p>
          <a:p>
            <a:pPr algn="just">
              <a:lnSpc>
                <a:spcPct val="80000"/>
              </a:lnSpc>
              <a:buNone/>
            </a:pPr>
            <a:endParaRPr lang="es-ES" sz="2000" dirty="0" smtClean="0"/>
          </a:p>
          <a:p>
            <a:pPr algn="just">
              <a:lnSpc>
                <a:spcPct val="80000"/>
              </a:lnSpc>
              <a:buNone/>
            </a:pPr>
            <a:r>
              <a:rPr lang="es-ES" sz="2000" b="1" dirty="0" smtClean="0">
                <a:solidFill>
                  <a:srgbClr val="0206AE"/>
                </a:solidFill>
              </a:rPr>
              <a:t>                                       ≠</a:t>
            </a:r>
          </a:p>
          <a:p>
            <a:pPr algn="just">
              <a:lnSpc>
                <a:spcPct val="80000"/>
              </a:lnSpc>
              <a:buNone/>
            </a:pPr>
            <a:endParaRPr lang="es-ES" sz="2000" dirty="0" smtClean="0"/>
          </a:p>
          <a:p>
            <a:pPr algn="just">
              <a:lnSpc>
                <a:spcPct val="80000"/>
              </a:lnSpc>
              <a:buNone/>
            </a:pPr>
            <a:r>
              <a:rPr lang="es-ES" sz="2000" dirty="0" smtClean="0"/>
              <a:t>	procedimiento del art. 6 LRT 2 b y c (cfr. D 1278/00)</a:t>
            </a:r>
          </a:p>
          <a:p>
            <a:pPr algn="just">
              <a:lnSpc>
                <a:spcPct val="80000"/>
              </a:lnSpc>
              <a:buFontTx/>
              <a:buChar char="-"/>
            </a:pPr>
            <a:r>
              <a:rPr lang="es-ES" sz="2000" i="1" dirty="0" smtClean="0"/>
              <a:t>petición fundada ante la CMJ</a:t>
            </a:r>
          </a:p>
          <a:p>
            <a:pPr algn="just">
              <a:lnSpc>
                <a:spcPct val="80000"/>
              </a:lnSpc>
              <a:buFontTx/>
              <a:buChar char="-"/>
            </a:pPr>
            <a:r>
              <a:rPr lang="es-AR" sz="2000" i="1" dirty="0" smtClean="0"/>
              <a:t>trámite y producción de prueba con empleador y ART</a:t>
            </a:r>
          </a:p>
          <a:p>
            <a:pPr algn="just">
              <a:lnSpc>
                <a:spcPct val="80000"/>
              </a:lnSpc>
              <a:buFontTx/>
              <a:buChar char="-"/>
            </a:pPr>
            <a:r>
              <a:rPr lang="es-ES" sz="2000" b="1" i="1" dirty="0" smtClean="0"/>
              <a:t>resolución de la CMJ para cobertura </a:t>
            </a:r>
            <a:r>
              <a:rPr lang="es-ES" sz="2000" b="1" dirty="0" smtClean="0">
                <a:solidFill>
                  <a:srgbClr val="0206AE"/>
                </a:solidFill>
              </a:rPr>
              <a:t>(≠ fundamental)</a:t>
            </a:r>
            <a:endParaRPr lang="es-ES" sz="2000" b="1" i="1" dirty="0" smtClean="0"/>
          </a:p>
          <a:p>
            <a:pPr algn="just">
              <a:lnSpc>
                <a:spcPct val="80000"/>
              </a:lnSpc>
              <a:buFontTx/>
              <a:buChar char="-"/>
            </a:pPr>
            <a:r>
              <a:rPr lang="es-ES" sz="2000" i="1" dirty="0" smtClean="0"/>
              <a:t>Decisión final por la CMC</a:t>
            </a:r>
          </a:p>
          <a:p>
            <a:pPr algn="just">
              <a:lnSpc>
                <a:spcPct val="80000"/>
              </a:lnSpc>
              <a:buFontTx/>
              <a:buChar char="-"/>
            </a:pPr>
            <a:r>
              <a:rPr lang="es-ES" sz="2000" i="1" dirty="0" smtClean="0"/>
              <a:t>Res 38/20 SRT excluye expresamente otros procedimientos</a:t>
            </a:r>
          </a:p>
          <a:p>
            <a:pPr algn="just">
              <a:lnSpc>
                <a:spcPct val="80000"/>
              </a:lnSpc>
              <a:buNone/>
            </a:pPr>
            <a:r>
              <a:rPr lang="es-ES" sz="2000" b="1" dirty="0" smtClean="0"/>
              <a:t>	</a:t>
            </a:r>
            <a:endParaRPr lang="es-ES" sz="2000" dirty="0"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1340768"/>
            <a:ext cx="8064896" cy="4154984"/>
          </a:xfrm>
          <a:prstGeom prst="rect">
            <a:avLst/>
          </a:prstGeom>
        </p:spPr>
        <p:txBody>
          <a:bodyPr wrap="square">
            <a:spAutoFit/>
          </a:bodyPr>
          <a:lstStyle/>
          <a:p>
            <a:pPr algn="just"/>
            <a:r>
              <a:rPr lang="es-AR" sz="2400" dirty="0" smtClean="0"/>
              <a:t>ARTÍCULO 2º.- Las ASEGURADORAS DE RIESGOS DEL TRABAJO (A.R.T.) </a:t>
            </a:r>
            <a:r>
              <a:rPr lang="es-AR" sz="2400" u="sng" dirty="0" smtClean="0">
                <a:solidFill>
                  <a:srgbClr val="0206AE"/>
                </a:solidFill>
              </a:rPr>
              <a:t>no podrán rechazar</a:t>
            </a:r>
            <a:r>
              <a:rPr lang="es-AR" sz="2400" dirty="0" smtClean="0">
                <a:solidFill>
                  <a:srgbClr val="0206AE"/>
                </a:solidFill>
              </a:rPr>
              <a:t> la cobertura de las contingencias previstas en el </a:t>
            </a:r>
            <a:r>
              <a:rPr lang="es-AR" sz="2400" u="sng" dirty="0" smtClean="0">
                <a:solidFill>
                  <a:srgbClr val="0206AE"/>
                </a:solidFill>
              </a:rPr>
              <a:t>artículo 1º</a:t>
            </a:r>
            <a:r>
              <a:rPr lang="es-AR" sz="2400" dirty="0" smtClean="0">
                <a:solidFill>
                  <a:srgbClr val="0206AE"/>
                </a:solidFill>
              </a:rPr>
              <a:t> </a:t>
            </a:r>
            <a:r>
              <a:rPr lang="es-AR" sz="2400" dirty="0" smtClean="0"/>
              <a:t>del presente y deberán adoptar los recaudos necesarios para que, al tomar conocimiento de la </a:t>
            </a:r>
            <a:r>
              <a:rPr lang="es-AR" sz="2400" dirty="0" smtClean="0">
                <a:solidFill>
                  <a:srgbClr val="0206AE"/>
                </a:solidFill>
              </a:rPr>
              <a:t>denuncia del infortunio laboral acompañada del correspondiente diagnóstico confirmado emitido por entidad debidamente autorizada</a:t>
            </a:r>
            <a:r>
              <a:rPr lang="es-AR" sz="2400" dirty="0" smtClean="0"/>
              <a:t>, la trabajadora o el trabajador damnificado reciba, en forma inmediata</a:t>
            </a:r>
            <a:r>
              <a:rPr lang="es-AR" sz="2400" dirty="0" smtClean="0">
                <a:solidFill>
                  <a:srgbClr val="0206AE"/>
                </a:solidFill>
              </a:rPr>
              <a:t>, las prestaciones previstas en la Ley N° 24.557 y sus normas modificatorias y complementarias</a:t>
            </a:r>
            <a:r>
              <a:rPr lang="es-AR" sz="2400" dirty="0" smtClean="0"/>
              <a:t>.</a:t>
            </a:r>
            <a:endParaRPr lang="es-MX" sz="2400" dirty="0"/>
          </a:p>
        </p:txBody>
      </p:sp>
      <p:sp>
        <p:nvSpPr>
          <p:cNvPr id="5" name="4 Título"/>
          <p:cNvSpPr>
            <a:spLocks noGrp="1"/>
          </p:cNvSpPr>
          <p:nvPr>
            <p:ph type="title"/>
          </p:nvPr>
        </p:nvSpPr>
        <p:spPr>
          <a:xfrm>
            <a:off x="539552" y="188640"/>
            <a:ext cx="8183880" cy="1051560"/>
          </a:xfrm>
        </p:spPr>
        <p:txBody>
          <a:bodyPr/>
          <a:lstStyle/>
          <a:p>
            <a:r>
              <a:rPr lang="es-AR" dirty="0" smtClean="0">
                <a:solidFill>
                  <a:srgbClr val="FF0000"/>
                </a:solidFill>
              </a:rPr>
              <a:t>DNU 367/20: ART 2</a:t>
            </a:r>
            <a:endParaRPr lang="es-MX"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395288" y="260350"/>
            <a:ext cx="8229600" cy="1143000"/>
          </a:xfrm>
        </p:spPr>
        <p:txBody>
          <a:bodyPr>
            <a:normAutofit/>
          </a:bodyPr>
          <a:lstStyle/>
          <a:p>
            <a:r>
              <a:rPr lang="es-AR" dirty="0" smtClean="0">
                <a:solidFill>
                  <a:schemeClr val="accent3">
                    <a:lumMod val="75000"/>
                  </a:schemeClr>
                </a:solidFill>
              </a:rPr>
              <a:t> ¿Presunción? del art. 1</a:t>
            </a:r>
            <a:endParaRPr lang="es-ES" dirty="0" smtClean="0">
              <a:solidFill>
                <a:schemeClr val="accent3">
                  <a:lumMod val="75000"/>
                </a:schemeClr>
              </a:solidFill>
            </a:endParaRPr>
          </a:p>
        </p:txBody>
      </p:sp>
      <p:sp>
        <p:nvSpPr>
          <p:cNvPr id="16386" name="Rectangle 3"/>
          <p:cNvSpPr>
            <a:spLocks noGrp="1"/>
          </p:cNvSpPr>
          <p:nvPr>
            <p:ph idx="1"/>
          </p:nvPr>
        </p:nvSpPr>
        <p:spPr>
          <a:xfrm>
            <a:off x="468313" y="1700213"/>
            <a:ext cx="8229600" cy="4389437"/>
          </a:xfrm>
        </p:spPr>
        <p:txBody>
          <a:bodyPr>
            <a:normAutofit/>
          </a:bodyPr>
          <a:lstStyle/>
          <a:p>
            <a:pPr algn="just">
              <a:lnSpc>
                <a:spcPct val="80000"/>
              </a:lnSpc>
              <a:buFontTx/>
              <a:buChar char="-"/>
            </a:pPr>
            <a:r>
              <a:rPr lang="es-ES" sz="2400" dirty="0" smtClean="0"/>
              <a:t>presunción </a:t>
            </a:r>
            <a:r>
              <a:rPr lang="es-ES" sz="2400" b="1" u="sng" dirty="0" smtClean="0"/>
              <a:t>inicial</a:t>
            </a:r>
            <a:r>
              <a:rPr lang="es-ES" sz="2400" b="1" dirty="0" smtClean="0"/>
              <a:t> de EP hasta el pronunciamiento de la CMC</a:t>
            </a:r>
          </a:p>
          <a:p>
            <a:pPr algn="just">
              <a:lnSpc>
                <a:spcPct val="80000"/>
              </a:lnSpc>
              <a:buFontTx/>
              <a:buChar char="-"/>
            </a:pPr>
            <a:endParaRPr lang="es-ES" sz="2400" b="1" dirty="0" smtClean="0"/>
          </a:p>
          <a:p>
            <a:pPr algn="just">
              <a:lnSpc>
                <a:spcPct val="80000"/>
              </a:lnSpc>
              <a:buFontTx/>
              <a:buChar char="-"/>
            </a:pPr>
            <a:r>
              <a:rPr lang="es-ES" sz="2400" dirty="0" smtClean="0"/>
              <a:t>la </a:t>
            </a:r>
            <a:r>
              <a:rPr lang="es-ES" sz="2400" b="1" dirty="0" smtClean="0"/>
              <a:t>carga</a:t>
            </a:r>
            <a:r>
              <a:rPr lang="es-ES" sz="2400" dirty="0" smtClean="0"/>
              <a:t> de la prueba para la determinación  de la </a:t>
            </a:r>
            <a:r>
              <a:rPr lang="es-ES" sz="2400" b="1" dirty="0" smtClean="0"/>
              <a:t>EP </a:t>
            </a:r>
            <a:r>
              <a:rPr lang="es-ES" sz="2400" dirty="0" smtClean="0"/>
              <a:t>ante la </a:t>
            </a:r>
            <a:r>
              <a:rPr lang="es-ES" sz="2400" b="1" dirty="0" smtClean="0"/>
              <a:t>CMC</a:t>
            </a:r>
            <a:r>
              <a:rPr lang="es-ES" sz="2400" dirty="0" smtClean="0"/>
              <a:t> recae sobre el trabajador</a:t>
            </a:r>
          </a:p>
          <a:p>
            <a:pPr algn="just">
              <a:lnSpc>
                <a:spcPct val="80000"/>
              </a:lnSpc>
              <a:buFontTx/>
              <a:buChar char="-"/>
            </a:pPr>
            <a:endParaRPr lang="es-ES" sz="2400" dirty="0" smtClean="0"/>
          </a:p>
          <a:p>
            <a:pPr algn="just">
              <a:lnSpc>
                <a:spcPct val="80000"/>
              </a:lnSpc>
              <a:buFontTx/>
              <a:buChar char="-"/>
            </a:pPr>
            <a:r>
              <a:rPr lang="es-AR" sz="2400" dirty="0" smtClean="0"/>
              <a:t>el trabajador debe probar ante la CMC:</a:t>
            </a:r>
          </a:p>
          <a:p>
            <a:pPr algn="just">
              <a:lnSpc>
                <a:spcPct val="80000"/>
              </a:lnSpc>
              <a:buFontTx/>
              <a:buChar char="-"/>
            </a:pPr>
            <a:endParaRPr lang="es-AR" sz="2400" dirty="0" smtClean="0"/>
          </a:p>
          <a:p>
            <a:pPr algn="just">
              <a:lnSpc>
                <a:spcPct val="80000"/>
              </a:lnSpc>
              <a:buFontTx/>
              <a:buChar char="-"/>
            </a:pPr>
            <a:r>
              <a:rPr lang="es-AR" sz="2400" b="1" dirty="0" smtClean="0"/>
              <a:t>la relación de causalidad </a:t>
            </a:r>
            <a:r>
              <a:rPr lang="es-AR" sz="2400" b="1" u="sng" dirty="0" smtClean="0"/>
              <a:t>directa e inmediata </a:t>
            </a:r>
          </a:p>
          <a:p>
            <a:pPr algn="just">
              <a:lnSpc>
                <a:spcPct val="80000"/>
              </a:lnSpc>
              <a:buFontTx/>
              <a:buChar char="-"/>
            </a:pPr>
            <a:endParaRPr lang="es-AR" sz="2400" b="1" dirty="0" smtClean="0"/>
          </a:p>
          <a:p>
            <a:pPr algn="just">
              <a:lnSpc>
                <a:spcPct val="80000"/>
              </a:lnSpc>
              <a:buFontTx/>
              <a:buChar char="-"/>
            </a:pPr>
            <a:r>
              <a:rPr lang="es-AR" sz="2400" b="1" dirty="0" smtClean="0"/>
              <a:t>entre </a:t>
            </a:r>
            <a:r>
              <a:rPr lang="es-AR" sz="2400" b="1" u="sng" dirty="0" smtClean="0"/>
              <a:t>la enfermedad y el trabajo</a:t>
            </a:r>
            <a:r>
              <a:rPr lang="es-AR" sz="2400" b="1" dirty="0" smtClean="0"/>
              <a:t> realizado en dispensa de ASPO</a:t>
            </a:r>
          </a:p>
          <a:p>
            <a:pPr algn="just">
              <a:lnSpc>
                <a:spcPct val="80000"/>
              </a:lnSpc>
              <a:buFontTx/>
              <a:buChar char="-"/>
            </a:pPr>
            <a:endParaRPr lang="es-AR" sz="2000" b="1" dirty="0" smtClean="0"/>
          </a:p>
          <a:p>
            <a:pPr algn="just">
              <a:lnSpc>
                <a:spcPct val="80000"/>
              </a:lnSpc>
              <a:buFontTx/>
              <a:buChar char="-"/>
            </a:pPr>
            <a:endParaRPr lang="es-AR" sz="2000" b="1" dirty="0" smtClean="0"/>
          </a:p>
          <a:p>
            <a:pPr algn="just">
              <a:lnSpc>
                <a:spcPct val="80000"/>
              </a:lnSpc>
              <a:buFontTx/>
              <a:buChar char="-"/>
            </a:pPr>
            <a:endParaRPr lang="es-AR" sz="2000" b="1" dirty="0" smtClean="0"/>
          </a:p>
          <a:p>
            <a:pPr algn="just">
              <a:lnSpc>
                <a:spcPct val="80000"/>
              </a:lnSpc>
              <a:buFontTx/>
              <a:buChar char="-"/>
            </a:pPr>
            <a:endParaRPr lang="es-ES" sz="2000"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2" cstate="print"/>
          <a:srcRect/>
          <a:stretch>
            <a:fillRect/>
          </a:stretch>
        </p:blipFill>
        <p:spPr bwMode="auto">
          <a:xfrm>
            <a:off x="1619672" y="1"/>
            <a:ext cx="5773803"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395288" y="260350"/>
            <a:ext cx="8229600" cy="1143000"/>
          </a:xfrm>
        </p:spPr>
        <p:txBody>
          <a:bodyPr>
            <a:normAutofit/>
          </a:bodyPr>
          <a:lstStyle/>
          <a:p>
            <a:r>
              <a:rPr lang="es-ES" dirty="0" smtClean="0">
                <a:solidFill>
                  <a:schemeClr val="accent3">
                    <a:lumMod val="75000"/>
                  </a:schemeClr>
                </a:solidFill>
              </a:rPr>
              <a:t>Principio fundamental:</a:t>
            </a:r>
          </a:p>
        </p:txBody>
      </p:sp>
      <p:sp>
        <p:nvSpPr>
          <p:cNvPr id="16386" name="Rectangle 3"/>
          <p:cNvSpPr>
            <a:spLocks noGrp="1"/>
          </p:cNvSpPr>
          <p:nvPr>
            <p:ph idx="1"/>
          </p:nvPr>
        </p:nvSpPr>
        <p:spPr>
          <a:xfrm>
            <a:off x="468313" y="1700213"/>
            <a:ext cx="8229600" cy="4389437"/>
          </a:xfrm>
        </p:spPr>
        <p:txBody>
          <a:bodyPr>
            <a:normAutofit lnSpcReduction="10000"/>
          </a:bodyPr>
          <a:lstStyle/>
          <a:p>
            <a:pPr algn="just">
              <a:lnSpc>
                <a:spcPct val="80000"/>
              </a:lnSpc>
              <a:buNone/>
            </a:pPr>
            <a:r>
              <a:rPr lang="es-ES" sz="2000" dirty="0" smtClean="0"/>
              <a:t>	¿Presunción? inicial del art. 1</a:t>
            </a:r>
            <a:r>
              <a:rPr lang="es-ES" sz="2000" b="1" dirty="0" smtClean="0"/>
              <a:t>:</a:t>
            </a:r>
          </a:p>
          <a:p>
            <a:pPr algn="just">
              <a:lnSpc>
                <a:spcPct val="80000"/>
              </a:lnSpc>
              <a:buNone/>
            </a:pPr>
            <a:r>
              <a:rPr lang="es-ES" sz="2000" b="1" dirty="0" smtClean="0"/>
              <a:t> </a:t>
            </a:r>
          </a:p>
          <a:p>
            <a:pPr algn="just">
              <a:lnSpc>
                <a:spcPct val="80000"/>
              </a:lnSpc>
              <a:buFontTx/>
              <a:buChar char="-"/>
            </a:pPr>
            <a:r>
              <a:rPr lang="es-ES" sz="2000" b="1" dirty="0" smtClean="0"/>
              <a:t>“cautelar legal” (Machado)</a:t>
            </a:r>
            <a:r>
              <a:rPr lang="es-ES" sz="2000" dirty="0" smtClean="0"/>
              <a:t> </a:t>
            </a:r>
          </a:p>
          <a:p>
            <a:pPr algn="just">
              <a:lnSpc>
                <a:spcPct val="80000"/>
              </a:lnSpc>
              <a:buFontTx/>
              <a:buChar char="-"/>
            </a:pPr>
            <a:r>
              <a:rPr lang="es-AR" sz="2000" b="1" dirty="0" smtClean="0"/>
              <a:t>“Presuntiva enfermedad profesional no listada” (</a:t>
            </a:r>
            <a:r>
              <a:rPr lang="es-AR" sz="2000" b="1" dirty="0" err="1" smtClean="0"/>
              <a:t>Schick</a:t>
            </a:r>
            <a:r>
              <a:rPr lang="es-AR" sz="2000" b="1" dirty="0" smtClean="0"/>
              <a:t>)</a:t>
            </a:r>
            <a:endParaRPr lang="es-ES" sz="2000" dirty="0" smtClean="0"/>
          </a:p>
          <a:p>
            <a:pPr algn="just">
              <a:lnSpc>
                <a:spcPct val="80000"/>
              </a:lnSpc>
              <a:buFontTx/>
              <a:buChar char="-"/>
            </a:pPr>
            <a:endParaRPr lang="es-ES" sz="2000" dirty="0" smtClean="0"/>
          </a:p>
          <a:p>
            <a:pPr algn="just">
              <a:lnSpc>
                <a:spcPct val="80000"/>
              </a:lnSpc>
              <a:buFontTx/>
              <a:buChar char="-"/>
            </a:pPr>
            <a:r>
              <a:rPr lang="es-ES" sz="2000" dirty="0" smtClean="0"/>
              <a:t>Para todos los trabajadores exceptuados del ASPO</a:t>
            </a:r>
          </a:p>
          <a:p>
            <a:pPr algn="just">
              <a:lnSpc>
                <a:spcPct val="80000"/>
              </a:lnSpc>
              <a:buFontTx/>
              <a:buChar char="-"/>
            </a:pPr>
            <a:endParaRPr lang="es-ES" sz="2000" dirty="0" smtClean="0"/>
          </a:p>
          <a:p>
            <a:pPr algn="just">
              <a:lnSpc>
                <a:spcPct val="80000"/>
              </a:lnSpc>
              <a:buFontTx/>
              <a:buChar char="-"/>
            </a:pPr>
            <a:r>
              <a:rPr lang="es-ES" sz="2000" b="1" dirty="0" smtClean="0"/>
              <a:t>Cobertura obligatoria inicial</a:t>
            </a:r>
            <a:r>
              <a:rPr lang="es-ES" sz="2000" dirty="0" smtClean="0"/>
              <a:t> por parte de las ART </a:t>
            </a:r>
          </a:p>
          <a:p>
            <a:pPr algn="just">
              <a:lnSpc>
                <a:spcPct val="80000"/>
              </a:lnSpc>
              <a:buFontTx/>
              <a:buChar char="-"/>
            </a:pPr>
            <a:r>
              <a:rPr lang="es-ES" sz="2000" i="1" dirty="0" smtClean="0"/>
              <a:t>previa denuncia de infortunio y diagnostico por entidad autorizada (</a:t>
            </a:r>
            <a:r>
              <a:rPr lang="es-ES" sz="2000" i="1" dirty="0" err="1" smtClean="0"/>
              <a:t>cfr</a:t>
            </a:r>
            <a:r>
              <a:rPr lang="es-ES" sz="2000" i="1" dirty="0" smtClean="0"/>
              <a:t> requisitos del art. 1 Res SRT 38/20) </a:t>
            </a:r>
          </a:p>
          <a:p>
            <a:pPr algn="just">
              <a:lnSpc>
                <a:spcPct val="80000"/>
              </a:lnSpc>
              <a:buFontTx/>
              <a:buChar char="-"/>
            </a:pPr>
            <a:endParaRPr lang="es-ES" sz="2000" dirty="0" smtClean="0"/>
          </a:p>
          <a:p>
            <a:pPr algn="just">
              <a:lnSpc>
                <a:spcPct val="80000"/>
              </a:lnSpc>
              <a:buFontTx/>
              <a:buChar char="-"/>
            </a:pPr>
            <a:r>
              <a:rPr lang="es-ES" sz="2000" dirty="0" smtClean="0"/>
              <a:t>Determinación definitiva como EP por la CMC:</a:t>
            </a:r>
          </a:p>
          <a:p>
            <a:pPr algn="just">
              <a:lnSpc>
                <a:spcPct val="80000"/>
              </a:lnSpc>
              <a:buFontTx/>
              <a:buChar char="-"/>
            </a:pPr>
            <a:endParaRPr lang="es-ES" sz="2000" dirty="0" smtClean="0"/>
          </a:p>
          <a:p>
            <a:pPr algn="just">
              <a:lnSpc>
                <a:spcPct val="80000"/>
              </a:lnSpc>
              <a:buFontTx/>
              <a:buChar char="-"/>
            </a:pPr>
            <a:endParaRPr lang="es-ES" sz="2000" dirty="0" smtClean="0"/>
          </a:p>
          <a:p>
            <a:pPr algn="just">
              <a:lnSpc>
                <a:spcPct val="80000"/>
              </a:lnSpc>
              <a:buNone/>
            </a:pPr>
            <a:r>
              <a:rPr lang="es-ES" sz="2000" dirty="0" smtClean="0"/>
              <a:t>                                </a:t>
            </a:r>
            <a:r>
              <a:rPr lang="es-ES" sz="2000" b="1" dirty="0" smtClean="0"/>
              <a:t>“originalmente”</a:t>
            </a:r>
            <a:r>
              <a:rPr lang="es-ES" sz="2000" dirty="0" smtClean="0"/>
              <a:t> </a:t>
            </a:r>
          </a:p>
        </p:txBody>
      </p:sp>
      <p:sp>
        <p:nvSpPr>
          <p:cNvPr id="4" name="3 Flecha abajo"/>
          <p:cNvSpPr/>
          <p:nvPr/>
        </p:nvSpPr>
        <p:spPr>
          <a:xfrm>
            <a:off x="4499992" y="5013176"/>
            <a:ext cx="14401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395288" y="260350"/>
            <a:ext cx="8229600" cy="1143000"/>
          </a:xfrm>
        </p:spPr>
        <p:txBody>
          <a:bodyPr>
            <a:normAutofit/>
          </a:bodyPr>
          <a:lstStyle/>
          <a:p>
            <a:r>
              <a:rPr lang="es-AR" dirty="0" smtClean="0">
                <a:solidFill>
                  <a:schemeClr val="accent3">
                    <a:lumMod val="75000"/>
                  </a:schemeClr>
                </a:solidFill>
              </a:rPr>
              <a:t>Vigencia de la presunción</a:t>
            </a:r>
            <a:endParaRPr lang="es-ES" dirty="0" smtClean="0">
              <a:solidFill>
                <a:schemeClr val="accent3">
                  <a:lumMod val="75000"/>
                </a:schemeClr>
              </a:solidFill>
            </a:endParaRPr>
          </a:p>
        </p:txBody>
      </p:sp>
      <p:sp>
        <p:nvSpPr>
          <p:cNvPr id="16386" name="Rectangle 3"/>
          <p:cNvSpPr>
            <a:spLocks noGrp="1"/>
          </p:cNvSpPr>
          <p:nvPr>
            <p:ph idx="1"/>
          </p:nvPr>
        </p:nvSpPr>
        <p:spPr>
          <a:xfrm>
            <a:off x="468313" y="1700213"/>
            <a:ext cx="8229600" cy="4389437"/>
          </a:xfrm>
        </p:spPr>
        <p:txBody>
          <a:bodyPr>
            <a:normAutofit/>
          </a:bodyPr>
          <a:lstStyle/>
          <a:p>
            <a:pPr algn="just">
              <a:lnSpc>
                <a:spcPct val="80000"/>
              </a:lnSpc>
              <a:buFontTx/>
              <a:buChar char="-"/>
            </a:pPr>
            <a:r>
              <a:rPr lang="es-ES" sz="3200" dirty="0" smtClean="0"/>
              <a:t>vigencia de la presunción del art. 1 mientras dure el ASPO ordenado por el DNU 297/20 (y sus prórrogas)</a:t>
            </a:r>
          </a:p>
          <a:p>
            <a:pPr algn="just">
              <a:lnSpc>
                <a:spcPct val="80000"/>
              </a:lnSpc>
              <a:buFontTx/>
              <a:buChar char="-"/>
            </a:pPr>
            <a:endParaRPr lang="es-ES" sz="3200" dirty="0" smtClean="0"/>
          </a:p>
          <a:p>
            <a:pPr algn="just">
              <a:lnSpc>
                <a:spcPct val="80000"/>
              </a:lnSpc>
              <a:buFontTx/>
              <a:buChar char="-"/>
            </a:pPr>
            <a:r>
              <a:rPr lang="es-ES" sz="3200" dirty="0" smtClean="0"/>
              <a:t>es la vigencia de la </a:t>
            </a:r>
            <a:r>
              <a:rPr lang="es-ES" sz="3200" b="1" u="sng" dirty="0" smtClean="0"/>
              <a:t>generación</a:t>
            </a:r>
            <a:r>
              <a:rPr lang="es-ES" sz="3200" dirty="0" smtClean="0"/>
              <a:t> de la presunción inicial, que extiende su vigencia inicial hasta el pronunciamiento del a CMC</a:t>
            </a:r>
          </a:p>
          <a:p>
            <a:pPr algn="just">
              <a:lnSpc>
                <a:spcPct val="80000"/>
              </a:lnSpc>
              <a:buFontTx/>
              <a:buChar char="-"/>
            </a:pPr>
            <a:endParaRPr lang="es-ES" sz="3200" dirty="0" smtClean="0"/>
          </a:p>
          <a:p>
            <a:pPr algn="just">
              <a:lnSpc>
                <a:spcPct val="80000"/>
              </a:lnSpc>
              <a:buFontTx/>
              <a:buChar char="-"/>
            </a:pPr>
            <a:endParaRPr lang="es-AR" sz="2000" b="1" dirty="0" smtClean="0"/>
          </a:p>
          <a:p>
            <a:pPr algn="just">
              <a:lnSpc>
                <a:spcPct val="80000"/>
              </a:lnSpc>
              <a:buFontTx/>
              <a:buChar char="-"/>
            </a:pPr>
            <a:endParaRPr lang="es-ES" sz="2000" dirty="0" smtClean="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1340768"/>
            <a:ext cx="8064896" cy="4801314"/>
          </a:xfrm>
          <a:prstGeom prst="rect">
            <a:avLst/>
          </a:prstGeom>
        </p:spPr>
        <p:txBody>
          <a:bodyPr wrap="square">
            <a:spAutoFit/>
          </a:bodyPr>
          <a:lstStyle/>
          <a:p>
            <a:pPr algn="just"/>
            <a:r>
              <a:rPr lang="es-AR" sz="1700" dirty="0" smtClean="0"/>
              <a:t>ARTÍCULO 3º.- La </a:t>
            </a:r>
            <a:r>
              <a:rPr lang="es-AR" sz="1700" u="sng" dirty="0" smtClean="0">
                <a:solidFill>
                  <a:srgbClr val="0206AE"/>
                </a:solidFill>
              </a:rPr>
              <a:t>determinación definitiva</a:t>
            </a:r>
            <a:r>
              <a:rPr lang="es-AR" sz="1700" dirty="0" smtClean="0">
                <a:solidFill>
                  <a:srgbClr val="0206AE"/>
                </a:solidFill>
              </a:rPr>
              <a:t> del carácter profesional de la mencionada patología </a:t>
            </a:r>
            <a:r>
              <a:rPr lang="es-AR" sz="1700" dirty="0" smtClean="0"/>
              <a:t>quedará, en cada caso, </a:t>
            </a:r>
            <a:r>
              <a:rPr lang="es-AR" sz="1700" dirty="0" smtClean="0">
                <a:solidFill>
                  <a:srgbClr val="0206AE"/>
                </a:solidFill>
              </a:rPr>
              <a:t>a cargo de la </a:t>
            </a:r>
            <a:r>
              <a:rPr lang="es-AR" sz="1700" u="sng" dirty="0" smtClean="0">
                <a:solidFill>
                  <a:srgbClr val="0206AE"/>
                </a:solidFill>
              </a:rPr>
              <a:t>COMISIÓN MÉDICA </a:t>
            </a:r>
            <a:r>
              <a:rPr lang="es-AR" sz="1700" dirty="0" smtClean="0">
                <a:solidFill>
                  <a:srgbClr val="0206AE"/>
                </a:solidFill>
              </a:rPr>
              <a:t>CENTRAL (C.M.C.) </a:t>
            </a:r>
            <a:r>
              <a:rPr lang="es-AR" sz="1700" dirty="0" smtClean="0"/>
              <a:t>establecida en el artículo 51 de la Ley Nº 24.241, la que entenderá originariamente a efectos de confirmar la presunción atribuida en el artículo 1° del presente y procederá a establecer, con arreglo a los requisitos formales de tramitación y a las reglas de procedimiento especiales que se dicten por vía reglamentaria del presente decreto, </a:t>
            </a:r>
            <a:r>
              <a:rPr lang="es-AR" sz="1700" dirty="0" smtClean="0">
                <a:solidFill>
                  <a:srgbClr val="0206AE"/>
                </a:solidFill>
              </a:rPr>
              <a:t>la imprescindible y necesaria relación de causalidad directa e inmediata de la enfermedad denunciada con el trabajo </a:t>
            </a:r>
            <a:r>
              <a:rPr lang="es-AR" sz="1700" dirty="0" smtClean="0"/>
              <a:t>efectuado en el referido contexto de dispensa del deber de aislamiento social, preventivo y obligatorio, en los términos especificados en el artículo 1°.</a:t>
            </a:r>
          </a:p>
          <a:p>
            <a:pPr algn="just"/>
            <a:r>
              <a:rPr lang="es-AR" sz="1700" dirty="0" smtClean="0"/>
              <a:t>La referida COMISIÓN MÉDICA CENTRAL </a:t>
            </a:r>
            <a:r>
              <a:rPr lang="es-AR" sz="1700" u="sng" dirty="0" smtClean="0">
                <a:solidFill>
                  <a:srgbClr val="0206AE"/>
                </a:solidFill>
              </a:rPr>
              <a:t>podrá</a:t>
            </a:r>
            <a:r>
              <a:rPr lang="es-AR" sz="1700" dirty="0" smtClean="0">
                <a:solidFill>
                  <a:srgbClr val="0206AE"/>
                </a:solidFill>
              </a:rPr>
              <a:t> invertir la carga de la prueba de la relación de causalidad a favor del trabajador cuando se constate la existencia de un número relevante de infectados por la enfermedad COVID-19 en actividades realizadas en el referido contexto, y en un establecimiento determinado en el que tuvieren cercanía o posible contacto, o cuando se demuestren otros hechos reveladores de la probabilidad cierta de que el contagio haya sido en ocasión del cumplimiento de las tareas desempeñadas </a:t>
            </a:r>
            <a:r>
              <a:rPr lang="es-AR" sz="1700" dirty="0" smtClean="0"/>
              <a:t>en el marco referido en el artículo 1° del presente.</a:t>
            </a:r>
            <a:endParaRPr lang="es-AR" sz="1700" dirty="0"/>
          </a:p>
        </p:txBody>
      </p:sp>
      <p:sp>
        <p:nvSpPr>
          <p:cNvPr id="5" name="4 Título"/>
          <p:cNvSpPr>
            <a:spLocks noGrp="1"/>
          </p:cNvSpPr>
          <p:nvPr>
            <p:ph type="title"/>
          </p:nvPr>
        </p:nvSpPr>
        <p:spPr>
          <a:xfrm>
            <a:off x="539552" y="188640"/>
            <a:ext cx="8183880" cy="1051560"/>
          </a:xfrm>
        </p:spPr>
        <p:txBody>
          <a:bodyPr/>
          <a:lstStyle/>
          <a:p>
            <a:r>
              <a:rPr lang="es-AR" dirty="0" smtClean="0">
                <a:solidFill>
                  <a:srgbClr val="FF0000"/>
                </a:solidFill>
              </a:rPr>
              <a:t>DNU 367/20: ART 3</a:t>
            </a:r>
            <a:endParaRPr lang="es-MX"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395288" y="260350"/>
            <a:ext cx="8229600" cy="1143000"/>
          </a:xfrm>
        </p:spPr>
        <p:txBody>
          <a:bodyPr>
            <a:normAutofit/>
          </a:bodyPr>
          <a:lstStyle/>
          <a:p>
            <a:r>
              <a:rPr lang="es-AR" sz="2800" dirty="0" smtClean="0">
                <a:solidFill>
                  <a:schemeClr val="accent3">
                    <a:lumMod val="75000"/>
                  </a:schemeClr>
                </a:solidFill>
              </a:rPr>
              <a:t>POSIBLE INVERSION DE LA CARGA PROBATORIA (verdadera presunción)</a:t>
            </a:r>
            <a:endParaRPr lang="es-ES" sz="2800" dirty="0" smtClean="0">
              <a:solidFill>
                <a:schemeClr val="accent3">
                  <a:lumMod val="75000"/>
                </a:schemeClr>
              </a:solidFill>
            </a:endParaRPr>
          </a:p>
        </p:txBody>
      </p:sp>
      <p:sp>
        <p:nvSpPr>
          <p:cNvPr id="16386" name="Rectangle 3"/>
          <p:cNvSpPr>
            <a:spLocks noGrp="1"/>
          </p:cNvSpPr>
          <p:nvPr>
            <p:ph idx="1"/>
          </p:nvPr>
        </p:nvSpPr>
        <p:spPr>
          <a:xfrm>
            <a:off x="468313" y="1700213"/>
            <a:ext cx="8229600" cy="4389437"/>
          </a:xfrm>
        </p:spPr>
        <p:txBody>
          <a:bodyPr>
            <a:normAutofit/>
          </a:bodyPr>
          <a:lstStyle/>
          <a:p>
            <a:pPr algn="just">
              <a:lnSpc>
                <a:spcPct val="80000"/>
              </a:lnSpc>
              <a:buNone/>
            </a:pPr>
            <a:endParaRPr lang="es-ES" sz="2000" dirty="0" smtClean="0"/>
          </a:p>
          <a:p>
            <a:pPr algn="just">
              <a:lnSpc>
                <a:spcPct val="80000"/>
              </a:lnSpc>
              <a:buFontTx/>
              <a:buChar char="-"/>
            </a:pPr>
            <a:r>
              <a:rPr lang="es-ES" sz="2000" dirty="0" smtClean="0"/>
              <a:t>La CMC puede determinarla a favor del trabajador (fundamento de la dificultad probatoria):</a:t>
            </a:r>
          </a:p>
          <a:p>
            <a:pPr algn="just">
              <a:lnSpc>
                <a:spcPct val="80000"/>
              </a:lnSpc>
              <a:buFontTx/>
              <a:buChar char="-"/>
            </a:pPr>
            <a:endParaRPr lang="es-AR" sz="2000" dirty="0" smtClean="0"/>
          </a:p>
          <a:p>
            <a:pPr algn="just">
              <a:lnSpc>
                <a:spcPct val="80000"/>
              </a:lnSpc>
              <a:buFontTx/>
              <a:buChar char="-"/>
            </a:pPr>
            <a:r>
              <a:rPr lang="es-AR" sz="2000" dirty="0" smtClean="0"/>
              <a:t>cuando se constate la existencia de un </a:t>
            </a:r>
            <a:r>
              <a:rPr lang="es-AR" sz="2000" b="1" u="sng" dirty="0" smtClean="0"/>
              <a:t>número relevante </a:t>
            </a:r>
            <a:r>
              <a:rPr lang="es-AR" sz="2000" b="1" dirty="0" smtClean="0"/>
              <a:t>de infectados en un establecimiento determinado en el que tuvieren cercanía o posible contacto</a:t>
            </a:r>
            <a:r>
              <a:rPr lang="es-AR" sz="2000" dirty="0" smtClean="0"/>
              <a:t> (criterio de la infección colectiva)</a:t>
            </a:r>
          </a:p>
          <a:p>
            <a:pPr algn="just">
              <a:lnSpc>
                <a:spcPct val="80000"/>
              </a:lnSpc>
              <a:buFontTx/>
              <a:buChar char="-"/>
            </a:pPr>
            <a:endParaRPr lang="es-AR" sz="2000" dirty="0" smtClean="0"/>
          </a:p>
          <a:p>
            <a:pPr algn="just">
              <a:lnSpc>
                <a:spcPct val="80000"/>
              </a:lnSpc>
              <a:buFontTx/>
              <a:buChar char="-"/>
            </a:pPr>
            <a:r>
              <a:rPr lang="es-AR" sz="2000" dirty="0" smtClean="0"/>
              <a:t>cuando se demuestren </a:t>
            </a:r>
            <a:r>
              <a:rPr lang="es-AR" sz="2000" b="1" u="sng" dirty="0" smtClean="0"/>
              <a:t>otros hechos reveladores </a:t>
            </a:r>
            <a:r>
              <a:rPr lang="es-AR" sz="2000" b="1" dirty="0" smtClean="0"/>
              <a:t>de la probabilidad cierta de que el </a:t>
            </a:r>
            <a:r>
              <a:rPr lang="es-AR" sz="2000" b="1" u="sng" dirty="0" smtClean="0"/>
              <a:t>contagio</a:t>
            </a:r>
            <a:r>
              <a:rPr lang="es-AR" sz="2000" b="1" dirty="0" smtClean="0"/>
              <a:t> haya sido </a:t>
            </a:r>
            <a:r>
              <a:rPr lang="es-AR" sz="2000" b="1" u="sng" dirty="0" smtClean="0"/>
              <a:t>en ocasión</a:t>
            </a:r>
            <a:r>
              <a:rPr lang="es-AR" sz="2000" b="1" dirty="0" smtClean="0"/>
              <a:t> del cumplimiento de las tareas desempeñadas (exposición a riesgo de contagio por parte del trabajador. </a:t>
            </a:r>
            <a:r>
              <a:rPr lang="es-AR" sz="2000" b="1" dirty="0" err="1" smtClean="0"/>
              <a:t>Ej</a:t>
            </a:r>
            <a:r>
              <a:rPr lang="es-AR" sz="2000" b="1" dirty="0" smtClean="0"/>
              <a:t>: atención al público)</a:t>
            </a:r>
            <a:endParaRPr lang="es-ES" sz="2000" b="1" dirty="0" smtClean="0"/>
          </a:p>
          <a:p>
            <a:pPr algn="just">
              <a:lnSpc>
                <a:spcPct val="80000"/>
              </a:lnSpc>
              <a:buFontTx/>
              <a:buChar char="-"/>
            </a:pPr>
            <a:endParaRPr lang="es-AR" sz="2000" b="1" dirty="0" smtClean="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395288" y="260350"/>
            <a:ext cx="8229600" cy="1143000"/>
          </a:xfrm>
        </p:spPr>
        <p:txBody>
          <a:bodyPr/>
          <a:lstStyle/>
          <a:p>
            <a:r>
              <a:rPr lang="es-AR" dirty="0" smtClean="0">
                <a:solidFill>
                  <a:schemeClr val="accent3">
                    <a:lumMod val="75000"/>
                  </a:schemeClr>
                </a:solidFill>
              </a:rPr>
              <a:t>SOBRE LA PRESUNCION</a:t>
            </a:r>
            <a:endParaRPr lang="es-ES" dirty="0" smtClean="0">
              <a:solidFill>
                <a:schemeClr val="accent3">
                  <a:lumMod val="75000"/>
                </a:schemeClr>
              </a:solidFill>
            </a:endParaRPr>
          </a:p>
        </p:txBody>
      </p:sp>
      <p:sp>
        <p:nvSpPr>
          <p:cNvPr id="16386" name="Rectangle 3"/>
          <p:cNvSpPr>
            <a:spLocks noGrp="1"/>
          </p:cNvSpPr>
          <p:nvPr>
            <p:ph idx="1"/>
          </p:nvPr>
        </p:nvSpPr>
        <p:spPr>
          <a:xfrm>
            <a:off x="468313" y="1700213"/>
            <a:ext cx="8229600" cy="4389437"/>
          </a:xfrm>
        </p:spPr>
        <p:txBody>
          <a:bodyPr>
            <a:normAutofit/>
          </a:bodyPr>
          <a:lstStyle/>
          <a:p>
            <a:pPr algn="just">
              <a:lnSpc>
                <a:spcPct val="80000"/>
              </a:lnSpc>
              <a:buFontTx/>
              <a:buChar char="-"/>
            </a:pPr>
            <a:r>
              <a:rPr lang="es-AR" sz="2400" dirty="0" smtClean="0"/>
              <a:t>Se establece como facultad de la CMC: “PODRÁ”</a:t>
            </a:r>
          </a:p>
          <a:p>
            <a:pPr algn="just">
              <a:lnSpc>
                <a:spcPct val="80000"/>
              </a:lnSpc>
              <a:buNone/>
            </a:pPr>
            <a:endParaRPr lang="es-AR" sz="2400" dirty="0" smtClean="0"/>
          </a:p>
          <a:p>
            <a:pPr algn="just">
              <a:lnSpc>
                <a:spcPct val="80000"/>
              </a:lnSpc>
              <a:buNone/>
            </a:pPr>
            <a:r>
              <a:rPr lang="es-AR" sz="2400" dirty="0" smtClean="0"/>
              <a:t>	Sin embargo:</a:t>
            </a:r>
          </a:p>
          <a:p>
            <a:pPr algn="just">
              <a:lnSpc>
                <a:spcPct val="80000"/>
              </a:lnSpc>
              <a:buFontTx/>
              <a:buChar char="-"/>
            </a:pPr>
            <a:r>
              <a:rPr lang="es-AR" sz="2400" dirty="0" smtClean="0"/>
              <a:t>probados los extremos que invierten la carga de la prueba </a:t>
            </a:r>
            <a:r>
              <a:rPr lang="es-AR" sz="2400" b="1" dirty="0" smtClean="0"/>
              <a:t>deberá </a:t>
            </a:r>
            <a:r>
              <a:rPr lang="es-AR" sz="2400" dirty="0" smtClean="0"/>
              <a:t>establecerse la inversión y los “exceptuados” gozarán de una verdadera </a:t>
            </a:r>
            <a:r>
              <a:rPr lang="es-AR" sz="2400" b="1" dirty="0" smtClean="0"/>
              <a:t>presunción iuris tantum</a:t>
            </a:r>
            <a:r>
              <a:rPr lang="es-AR" sz="2400" dirty="0" smtClean="0"/>
              <a:t>.</a:t>
            </a:r>
          </a:p>
          <a:p>
            <a:pPr algn="just">
              <a:lnSpc>
                <a:spcPct val="80000"/>
              </a:lnSpc>
              <a:buFontTx/>
              <a:buChar char="-"/>
            </a:pPr>
            <a:r>
              <a:rPr lang="es-AR" sz="2400" dirty="0" smtClean="0"/>
              <a:t>Fundamento:</a:t>
            </a:r>
          </a:p>
          <a:p>
            <a:pPr algn="just">
              <a:lnSpc>
                <a:spcPct val="80000"/>
              </a:lnSpc>
              <a:buFontTx/>
              <a:buChar char="-"/>
            </a:pPr>
            <a:r>
              <a:rPr lang="es-ES" sz="2400" dirty="0" smtClean="0"/>
              <a:t>Hecho del contagio de prueba casi imposible. </a:t>
            </a:r>
          </a:p>
          <a:p>
            <a:pPr algn="just">
              <a:lnSpc>
                <a:spcPct val="80000"/>
              </a:lnSpc>
              <a:buFontTx/>
              <a:buChar char="-"/>
            </a:pPr>
            <a:r>
              <a:rPr lang="es-ES" sz="2400" dirty="0" smtClean="0"/>
              <a:t>Deben probarse </a:t>
            </a:r>
            <a:r>
              <a:rPr lang="es-ES" sz="2400" b="1" dirty="0" smtClean="0"/>
              <a:t>contagios </a:t>
            </a:r>
            <a:r>
              <a:rPr lang="es-ES" sz="2400" b="1" i="1" dirty="0" smtClean="0"/>
              <a:t>cercano o colectivo</a:t>
            </a:r>
            <a:r>
              <a:rPr lang="es-ES" sz="2400" b="1" i="1" dirty="0" smtClean="0"/>
              <a:t> </a:t>
            </a:r>
            <a:r>
              <a:rPr lang="es-ES" sz="2400" dirty="0" smtClean="0"/>
              <a:t>o </a:t>
            </a:r>
            <a:r>
              <a:rPr lang="es-ES" sz="2400" b="1" dirty="0" smtClean="0"/>
              <a:t>hecho de la exposición a riesgo </a:t>
            </a:r>
            <a:r>
              <a:rPr lang="es-ES" sz="2400" dirty="0" smtClean="0"/>
              <a:t>que invierte la carga de la prueba.  </a:t>
            </a:r>
          </a:p>
          <a:p>
            <a:pPr>
              <a:lnSpc>
                <a:spcPct val="80000"/>
              </a:lnSpc>
              <a:buFontTx/>
              <a:buChar char="-"/>
            </a:pPr>
            <a:endParaRPr lang="es-ES" sz="2000" dirty="0" smtClean="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1340768"/>
            <a:ext cx="8064896" cy="4893647"/>
          </a:xfrm>
          <a:prstGeom prst="rect">
            <a:avLst/>
          </a:prstGeom>
        </p:spPr>
        <p:txBody>
          <a:bodyPr wrap="square">
            <a:spAutoFit/>
          </a:bodyPr>
          <a:lstStyle/>
          <a:p>
            <a:pPr algn="just"/>
            <a:r>
              <a:rPr lang="es-MX" sz="2400" dirty="0" smtClean="0"/>
              <a:t>ARTÍCULO 4º.- En los casos de </a:t>
            </a:r>
            <a:r>
              <a:rPr lang="es-MX" sz="2400" dirty="0" smtClean="0">
                <a:solidFill>
                  <a:srgbClr val="0206AE"/>
                </a:solidFill>
              </a:rPr>
              <a:t>trabajadoras y trabajadores de la salud</a:t>
            </a:r>
            <a:r>
              <a:rPr lang="es-MX" sz="2400" dirty="0" smtClean="0"/>
              <a:t> se considerará que </a:t>
            </a:r>
            <a:r>
              <a:rPr lang="es-MX" sz="2400" dirty="0" smtClean="0">
                <a:solidFill>
                  <a:srgbClr val="0206AE"/>
                </a:solidFill>
              </a:rPr>
              <a:t>la enfermedad</a:t>
            </a:r>
            <a:r>
              <a:rPr lang="es-MX" sz="2400" dirty="0" smtClean="0"/>
              <a:t> COVID-19, producida por el coronavirus SARS- CoV-2, </a:t>
            </a:r>
            <a:r>
              <a:rPr lang="es-MX" sz="2400" u="sng" dirty="0" smtClean="0">
                <a:solidFill>
                  <a:srgbClr val="0206AE"/>
                </a:solidFill>
              </a:rPr>
              <a:t>guarda relación de causalidad directa e inmediata con la labor efectuada</a:t>
            </a:r>
            <a:r>
              <a:rPr lang="es-MX" sz="2400" dirty="0" smtClean="0"/>
              <a:t>, </a:t>
            </a:r>
            <a:r>
              <a:rPr lang="es-MX" sz="2400" dirty="0" smtClean="0">
                <a:solidFill>
                  <a:srgbClr val="0206AE"/>
                </a:solidFill>
              </a:rPr>
              <a:t>salvo que se demuestre, en el caso concreto, la inexistencia de este último supuesto fáctico</a:t>
            </a:r>
            <a:r>
              <a:rPr lang="es-MX" sz="2400" dirty="0" smtClean="0"/>
              <a:t>. Esta presunción y la prevista en el artículo 1° del presente rigen, para este sector de trabajadores y trabajadoras, hasta los SESENTA (60) días posteriores a la finalización de la vigencia de la declaración de la ampliación de emergencia pública en materia sanitaria realizada en el Decreto 260/20, y sus eventuales prórrogas.</a:t>
            </a:r>
            <a:endParaRPr lang="es-MX" sz="2400" dirty="0"/>
          </a:p>
        </p:txBody>
      </p:sp>
      <p:sp>
        <p:nvSpPr>
          <p:cNvPr id="5" name="4 Título"/>
          <p:cNvSpPr>
            <a:spLocks noGrp="1"/>
          </p:cNvSpPr>
          <p:nvPr>
            <p:ph type="title"/>
          </p:nvPr>
        </p:nvSpPr>
        <p:spPr>
          <a:xfrm>
            <a:off x="539552" y="188640"/>
            <a:ext cx="8183880" cy="1051560"/>
          </a:xfrm>
        </p:spPr>
        <p:txBody>
          <a:bodyPr/>
          <a:lstStyle/>
          <a:p>
            <a:r>
              <a:rPr lang="es-AR" dirty="0" smtClean="0">
                <a:solidFill>
                  <a:srgbClr val="FF0000"/>
                </a:solidFill>
              </a:rPr>
              <a:t>DNU 367/20: ART 4</a:t>
            </a:r>
            <a:endParaRPr lang="es-MX"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395288" y="260350"/>
            <a:ext cx="8229600" cy="1143000"/>
          </a:xfrm>
        </p:spPr>
        <p:txBody>
          <a:bodyPr>
            <a:normAutofit fontScale="90000"/>
          </a:bodyPr>
          <a:lstStyle/>
          <a:p>
            <a:r>
              <a:rPr lang="es-AR" dirty="0" smtClean="0">
                <a:solidFill>
                  <a:schemeClr val="accent3">
                    <a:lumMod val="75000"/>
                  </a:schemeClr>
                </a:solidFill>
              </a:rPr>
              <a:t>TRABAJADORES Y TRABAJADORAS “DE LA SALUD”</a:t>
            </a:r>
            <a:endParaRPr lang="es-ES" dirty="0" smtClean="0">
              <a:solidFill>
                <a:schemeClr val="accent3">
                  <a:lumMod val="75000"/>
                </a:schemeClr>
              </a:solidFill>
            </a:endParaRPr>
          </a:p>
        </p:txBody>
      </p:sp>
      <p:sp>
        <p:nvSpPr>
          <p:cNvPr id="16386" name="Rectangle 3"/>
          <p:cNvSpPr>
            <a:spLocks noGrp="1"/>
          </p:cNvSpPr>
          <p:nvPr>
            <p:ph idx="1"/>
          </p:nvPr>
        </p:nvSpPr>
        <p:spPr>
          <a:xfrm>
            <a:off x="395536" y="1700808"/>
            <a:ext cx="8229600" cy="4389437"/>
          </a:xfrm>
        </p:spPr>
        <p:txBody>
          <a:bodyPr>
            <a:normAutofit fontScale="92500" lnSpcReduction="10000"/>
          </a:bodyPr>
          <a:lstStyle/>
          <a:p>
            <a:pPr algn="just">
              <a:lnSpc>
                <a:spcPct val="80000"/>
              </a:lnSpc>
              <a:buNone/>
            </a:pPr>
            <a:r>
              <a:rPr lang="es-ES" dirty="0" smtClean="0"/>
              <a:t>  Verdadera </a:t>
            </a:r>
            <a:r>
              <a:rPr lang="es-ES" b="1" dirty="0" smtClean="0"/>
              <a:t>presunción iuris tantum </a:t>
            </a:r>
            <a:r>
              <a:rPr lang="es-ES" dirty="0" smtClean="0"/>
              <a:t>establecida en el art. 4 del DNU:</a:t>
            </a:r>
          </a:p>
          <a:p>
            <a:pPr algn="just">
              <a:lnSpc>
                <a:spcPct val="80000"/>
              </a:lnSpc>
              <a:buNone/>
            </a:pPr>
            <a:endParaRPr lang="es-ES" dirty="0" smtClean="0"/>
          </a:p>
          <a:p>
            <a:pPr algn="just">
              <a:lnSpc>
                <a:spcPct val="80000"/>
              </a:lnSpc>
              <a:buFontTx/>
              <a:buChar char="-"/>
            </a:pPr>
            <a:r>
              <a:rPr lang="es-ES" dirty="0" smtClean="0"/>
              <a:t>se presume la causalidad directa e inmediata con la labor efectuada (salvo prueba en contrario)</a:t>
            </a:r>
          </a:p>
          <a:p>
            <a:pPr algn="just">
              <a:lnSpc>
                <a:spcPct val="80000"/>
              </a:lnSpc>
              <a:buFontTx/>
              <a:buChar char="-"/>
            </a:pPr>
            <a:endParaRPr lang="es-ES" dirty="0" smtClean="0"/>
          </a:p>
          <a:p>
            <a:pPr algn="just">
              <a:lnSpc>
                <a:spcPct val="80000"/>
              </a:lnSpc>
              <a:buNone/>
            </a:pPr>
            <a:r>
              <a:rPr lang="es-ES" dirty="0" smtClean="0"/>
              <a:t>	Determinación del concepto de trabajadores “de la salud”</a:t>
            </a:r>
          </a:p>
          <a:p>
            <a:pPr algn="just">
              <a:lnSpc>
                <a:spcPct val="80000"/>
              </a:lnSpc>
              <a:buNone/>
            </a:pPr>
            <a:r>
              <a:rPr lang="es-ES" dirty="0" smtClean="0"/>
              <a:t>	¿Qué trabajadores comprende?</a:t>
            </a:r>
          </a:p>
          <a:p>
            <a:pPr algn="just">
              <a:lnSpc>
                <a:spcPct val="80000"/>
              </a:lnSpc>
              <a:buNone/>
            </a:pPr>
            <a:r>
              <a:rPr lang="es-ES" dirty="0" smtClean="0"/>
              <a:t>	(</a:t>
            </a:r>
            <a:r>
              <a:rPr lang="es-ES" dirty="0" err="1" smtClean="0"/>
              <a:t>ej</a:t>
            </a:r>
            <a:r>
              <a:rPr lang="es-ES" dirty="0" smtClean="0"/>
              <a:t>: ley uruguaya cubre los trabajadores expuestos al contagio de COVID19 mediante un registro)</a:t>
            </a:r>
          </a:p>
          <a:p>
            <a:pPr algn="just">
              <a:lnSpc>
                <a:spcPct val="80000"/>
              </a:lnSpc>
              <a:buNone/>
            </a:pPr>
            <a:r>
              <a:rPr lang="es-ES" dirty="0" smtClean="0"/>
              <a:t>   </a:t>
            </a:r>
          </a:p>
          <a:p>
            <a:pPr algn="just">
              <a:lnSpc>
                <a:spcPct val="80000"/>
              </a:lnSpc>
              <a:buFontTx/>
              <a:buChar char="-"/>
            </a:pPr>
            <a:endParaRPr lang="es-ES" sz="2000" dirty="0" smtClean="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0"/>
            <a:ext cx="8183880" cy="1051560"/>
          </a:xfrm>
        </p:spPr>
        <p:txBody>
          <a:bodyPr>
            <a:normAutofit fontScale="90000"/>
          </a:bodyPr>
          <a:lstStyle/>
          <a:p>
            <a:r>
              <a:rPr lang="es-AR" dirty="0" smtClean="0">
                <a:solidFill>
                  <a:schemeClr val="accent3">
                    <a:lumMod val="75000"/>
                  </a:schemeClr>
                </a:solidFill>
              </a:rPr>
              <a:t>CONCEPTO DE TS: RES SRT 48/20</a:t>
            </a:r>
            <a:endParaRPr lang="es-MX" dirty="0">
              <a:solidFill>
                <a:schemeClr val="accent3">
                  <a:lumMod val="75000"/>
                </a:schemeClr>
              </a:solidFill>
            </a:endParaRPr>
          </a:p>
        </p:txBody>
      </p:sp>
      <p:sp>
        <p:nvSpPr>
          <p:cNvPr id="3" name="2 Marcador de contenido"/>
          <p:cNvSpPr>
            <a:spLocks noGrp="1"/>
          </p:cNvSpPr>
          <p:nvPr>
            <p:ph idx="1"/>
          </p:nvPr>
        </p:nvSpPr>
        <p:spPr>
          <a:xfrm>
            <a:off x="467544" y="1340768"/>
            <a:ext cx="8183880" cy="4896544"/>
          </a:xfrm>
        </p:spPr>
        <p:txBody>
          <a:bodyPr>
            <a:noAutofit/>
          </a:bodyPr>
          <a:lstStyle/>
          <a:p>
            <a:pPr algn="just">
              <a:buNone/>
            </a:pPr>
            <a:r>
              <a:rPr lang="es-AR" sz="2000" dirty="0" smtClean="0"/>
              <a:t>	ARTÍCULO 18.- Trabajadores/as de la salud. A los efectos de lo dispuesto en el artículo 4º del Decreto de Necesidad y Urgencia Nº 367/20, se entenderá como trabajadores/as de la salud, con carácter meramente enunciativo, al personal médico, de enfermería, auxiliares (entendiéndose por tal camilleros, choferes de ambulancia y de transporte de residuos patológicos, mucamas; personal de limpieza y empresas de saneamiento, incluyendo residuos patológicos), de esterilización, administrativos, de vigilancia, secretarias de servicios, mantenimiento, kinesiólogos, bioquímicos (laboratorio y toma de muestras) y todas aquellas actividades desarrolladas en cumplimiento de tareas asistenciales en los tres niveles de atención (guardia, internación y terapia intensiva)</a:t>
            </a:r>
          </a:p>
          <a:p>
            <a:pPr algn="just"/>
            <a:endParaRPr lang="es-AR" sz="2000" dirty="0" smtClean="0"/>
          </a:p>
          <a:p>
            <a:pPr algn="just">
              <a:buNone/>
            </a:pPr>
            <a:r>
              <a:rPr lang="es-AR" sz="2000" dirty="0" smtClean="0"/>
              <a:t>   </a:t>
            </a:r>
            <a:r>
              <a:rPr lang="es-AR" sz="2000" dirty="0" smtClean="0">
                <a:solidFill>
                  <a:srgbClr val="FF0000"/>
                </a:solidFill>
              </a:rPr>
              <a:t>(Amplísimo)</a:t>
            </a:r>
            <a:endParaRPr lang="es-MX" sz="2000"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395288" y="260350"/>
            <a:ext cx="8229600" cy="1143000"/>
          </a:xfrm>
        </p:spPr>
        <p:txBody>
          <a:bodyPr>
            <a:normAutofit/>
          </a:bodyPr>
          <a:lstStyle/>
          <a:p>
            <a:r>
              <a:rPr lang="es-AR" dirty="0" smtClean="0">
                <a:solidFill>
                  <a:schemeClr val="accent3">
                    <a:lumMod val="75000"/>
                  </a:schemeClr>
                </a:solidFill>
              </a:rPr>
              <a:t>Vigencia de la presunción</a:t>
            </a:r>
            <a:endParaRPr lang="es-ES" dirty="0" smtClean="0">
              <a:solidFill>
                <a:schemeClr val="accent3">
                  <a:lumMod val="75000"/>
                </a:schemeClr>
              </a:solidFill>
            </a:endParaRPr>
          </a:p>
        </p:txBody>
      </p:sp>
      <p:sp>
        <p:nvSpPr>
          <p:cNvPr id="16386" name="Rectangle 3"/>
          <p:cNvSpPr>
            <a:spLocks noGrp="1"/>
          </p:cNvSpPr>
          <p:nvPr>
            <p:ph idx="1"/>
          </p:nvPr>
        </p:nvSpPr>
        <p:spPr>
          <a:xfrm>
            <a:off x="468313" y="1700213"/>
            <a:ext cx="8229600" cy="4389437"/>
          </a:xfrm>
        </p:spPr>
        <p:txBody>
          <a:bodyPr>
            <a:normAutofit/>
          </a:bodyPr>
          <a:lstStyle/>
          <a:p>
            <a:pPr algn="just">
              <a:lnSpc>
                <a:spcPct val="80000"/>
              </a:lnSpc>
              <a:buNone/>
            </a:pPr>
            <a:r>
              <a:rPr lang="es-ES" sz="2400" dirty="0" smtClean="0"/>
              <a:t>  Vigencia de la presunción del art 4 para TS (+ la </a:t>
            </a:r>
            <a:r>
              <a:rPr lang="es-ES" sz="2400" i="1" dirty="0" smtClean="0"/>
              <a:t>inicial </a:t>
            </a:r>
            <a:r>
              <a:rPr lang="es-ES" sz="2400" dirty="0" smtClean="0"/>
              <a:t>del art. 1) </a:t>
            </a:r>
          </a:p>
          <a:p>
            <a:pPr algn="just">
              <a:lnSpc>
                <a:spcPct val="80000"/>
              </a:lnSpc>
              <a:buFontTx/>
              <a:buChar char="-"/>
            </a:pPr>
            <a:endParaRPr lang="es-ES" sz="2400" dirty="0" smtClean="0"/>
          </a:p>
          <a:p>
            <a:pPr algn="just">
              <a:lnSpc>
                <a:spcPct val="80000"/>
              </a:lnSpc>
              <a:buNone/>
            </a:pPr>
            <a:r>
              <a:rPr lang="es-ES" sz="2400" dirty="0" smtClean="0"/>
              <a:t>	</a:t>
            </a:r>
          </a:p>
          <a:p>
            <a:pPr algn="just">
              <a:lnSpc>
                <a:spcPct val="80000"/>
              </a:lnSpc>
              <a:buNone/>
            </a:pPr>
            <a:endParaRPr lang="es-ES" sz="2400" dirty="0" smtClean="0"/>
          </a:p>
          <a:p>
            <a:pPr algn="just">
              <a:lnSpc>
                <a:spcPct val="80000"/>
              </a:lnSpc>
              <a:buNone/>
            </a:pPr>
            <a:r>
              <a:rPr lang="es-ES" sz="2400" dirty="0" smtClean="0"/>
              <a:t>	hasta 60 días posteriores a la finalización de la declaración de emergencia sanitaria del decreto 260/20 y sus prórrogas </a:t>
            </a:r>
          </a:p>
          <a:p>
            <a:pPr algn="just">
              <a:lnSpc>
                <a:spcPct val="80000"/>
              </a:lnSpc>
              <a:buNone/>
            </a:pPr>
            <a:r>
              <a:rPr lang="es-ES" sz="2400" dirty="0" smtClean="0"/>
              <a:t>	- el </a:t>
            </a:r>
            <a:r>
              <a:rPr lang="es-AR" sz="2400" dirty="0" smtClean="0"/>
              <a:t>12/03/20 se amplió "emergencia sanitaria" sancionada por la ley 27.541 por un año</a:t>
            </a:r>
          </a:p>
          <a:p>
            <a:pPr algn="just">
              <a:lnSpc>
                <a:spcPct val="80000"/>
              </a:lnSpc>
              <a:buNone/>
            </a:pPr>
            <a:r>
              <a:rPr lang="es-AR" sz="2400" dirty="0" smtClean="0"/>
              <a:t>	(+ 60 días vence el 12/05/21)</a:t>
            </a:r>
            <a:endParaRPr lang="es-ES" sz="2400" dirty="0" smtClean="0"/>
          </a:p>
          <a:p>
            <a:pPr algn="just">
              <a:lnSpc>
                <a:spcPct val="80000"/>
              </a:lnSpc>
              <a:buFontTx/>
              <a:buChar char="-"/>
            </a:pPr>
            <a:endParaRPr lang="es-AR" sz="2000" b="1" dirty="0" smtClean="0"/>
          </a:p>
          <a:p>
            <a:pPr algn="just">
              <a:lnSpc>
                <a:spcPct val="80000"/>
              </a:lnSpc>
              <a:buFontTx/>
              <a:buChar char="-"/>
            </a:pPr>
            <a:endParaRPr lang="es-ES" sz="2000" dirty="0" smtClean="0"/>
          </a:p>
        </p:txBody>
      </p:sp>
      <p:sp>
        <p:nvSpPr>
          <p:cNvPr id="4" name="3 Flecha abajo"/>
          <p:cNvSpPr/>
          <p:nvPr/>
        </p:nvSpPr>
        <p:spPr>
          <a:xfrm>
            <a:off x="4283968" y="2492896"/>
            <a:ext cx="50405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a:xfrm>
            <a:off x="684213" y="333375"/>
            <a:ext cx="7920037" cy="1143000"/>
          </a:xfrm>
        </p:spPr>
        <p:txBody>
          <a:bodyPr/>
          <a:lstStyle/>
          <a:p>
            <a:r>
              <a:rPr lang="es-AR" sz="4600" dirty="0" smtClean="0">
                <a:solidFill>
                  <a:schemeClr val="accent3">
                    <a:lumMod val="75000"/>
                  </a:schemeClr>
                </a:solidFill>
              </a:rPr>
              <a:t>Sobre el fin del ASPO</a:t>
            </a:r>
            <a:endParaRPr lang="es-ES" sz="4600" dirty="0" smtClean="0">
              <a:solidFill>
                <a:schemeClr val="accent3">
                  <a:lumMod val="75000"/>
                </a:schemeClr>
              </a:solidFill>
            </a:endParaRPr>
          </a:p>
        </p:txBody>
      </p:sp>
      <p:sp>
        <p:nvSpPr>
          <p:cNvPr id="17410" name="Rectangle 3"/>
          <p:cNvSpPr>
            <a:spLocks noGrp="1"/>
          </p:cNvSpPr>
          <p:nvPr>
            <p:ph idx="1"/>
          </p:nvPr>
        </p:nvSpPr>
        <p:spPr>
          <a:xfrm>
            <a:off x="468313" y="1557338"/>
            <a:ext cx="8229600" cy="4751982"/>
          </a:xfrm>
        </p:spPr>
        <p:txBody>
          <a:bodyPr>
            <a:normAutofit/>
          </a:bodyPr>
          <a:lstStyle/>
          <a:p>
            <a:pPr algn="just">
              <a:lnSpc>
                <a:spcPct val="80000"/>
              </a:lnSpc>
              <a:buNone/>
            </a:pPr>
            <a:r>
              <a:rPr lang="es-ES" sz="2400" dirty="0" smtClean="0"/>
              <a:t>	El fin del ASPO (?) acarreará para “excluidos-TS”)</a:t>
            </a:r>
          </a:p>
          <a:p>
            <a:pPr algn="just">
              <a:lnSpc>
                <a:spcPct val="80000"/>
              </a:lnSpc>
              <a:buFontTx/>
              <a:buChar char="-"/>
            </a:pPr>
            <a:endParaRPr lang="es-ES" sz="2400" dirty="0" smtClean="0"/>
          </a:p>
          <a:p>
            <a:pPr algn="just">
              <a:lnSpc>
                <a:spcPct val="80000"/>
              </a:lnSpc>
              <a:buFontTx/>
              <a:buChar char="-"/>
            </a:pPr>
            <a:r>
              <a:rPr lang="es-ES" dirty="0" smtClean="0"/>
              <a:t>el fin de la </a:t>
            </a:r>
            <a:r>
              <a:rPr lang="es-ES" b="1" dirty="0" smtClean="0"/>
              <a:t>cobertura-presunción-cautelar legal</a:t>
            </a:r>
            <a:r>
              <a:rPr lang="es-ES" dirty="0" smtClean="0"/>
              <a:t> el art. 1 </a:t>
            </a:r>
          </a:p>
          <a:p>
            <a:pPr algn="just">
              <a:lnSpc>
                <a:spcPct val="80000"/>
              </a:lnSpc>
              <a:buFontTx/>
              <a:buChar char="-"/>
            </a:pPr>
            <a:endParaRPr lang="es-ES" dirty="0" smtClean="0"/>
          </a:p>
          <a:p>
            <a:pPr algn="just">
              <a:lnSpc>
                <a:spcPct val="80000"/>
              </a:lnSpc>
              <a:buFontTx/>
              <a:buChar char="-"/>
            </a:pPr>
            <a:r>
              <a:rPr lang="es-ES" dirty="0" smtClean="0"/>
              <a:t>el fin de las presunciones de inversión de la carga probatoria del art. 3 </a:t>
            </a:r>
          </a:p>
          <a:p>
            <a:pPr algn="just">
              <a:lnSpc>
                <a:spcPct val="80000"/>
              </a:lnSpc>
              <a:buFont typeface="Wingdings 2" pitchFamily="18" charset="2"/>
              <a:buNone/>
            </a:pPr>
            <a:r>
              <a:rPr lang="es-ES" b="1" i="1" dirty="0" smtClean="0"/>
              <a:t>	</a:t>
            </a:r>
          </a:p>
          <a:p>
            <a:pPr algn="just">
              <a:lnSpc>
                <a:spcPct val="80000"/>
              </a:lnSpc>
              <a:buFont typeface="Wingdings 2" pitchFamily="18" charset="2"/>
              <a:buNone/>
            </a:pPr>
            <a:r>
              <a:rPr lang="es-ES" b="1" i="1" dirty="0" smtClean="0"/>
              <a:t>	¿fin de las presunciones? </a:t>
            </a:r>
          </a:p>
          <a:p>
            <a:pPr algn="just">
              <a:lnSpc>
                <a:spcPct val="80000"/>
              </a:lnSpc>
              <a:buFont typeface="Wingdings 2" pitchFamily="18" charset="2"/>
              <a:buNone/>
            </a:pPr>
            <a:r>
              <a:rPr lang="es-ES" b="1" i="1" dirty="0" smtClean="0"/>
              <a:t>	¿existen otras forma de prueba?</a:t>
            </a:r>
          </a:p>
          <a:p>
            <a:pPr algn="just">
              <a:lnSpc>
                <a:spcPct val="80000"/>
              </a:lnSpc>
              <a:buFont typeface="Wingdings 2" pitchFamily="18" charset="2"/>
              <a:buNone/>
            </a:pPr>
            <a:r>
              <a:rPr lang="es-ES" b="1" i="1" dirty="0" smtClean="0"/>
              <a:t>	¿se volvería al régimen del art. 6 de la LRT? </a:t>
            </a:r>
          </a:p>
          <a:p>
            <a:pPr algn="just">
              <a:lnSpc>
                <a:spcPct val="80000"/>
              </a:lnSpc>
              <a:buFont typeface="Wingdings 2" pitchFamily="18" charset="2"/>
              <a:buNone/>
            </a:pPr>
            <a:r>
              <a:rPr lang="es-ES" sz="1800" b="1" i="1" dirty="0" smtClean="0"/>
              <a:t>	</a:t>
            </a:r>
            <a:endParaRPr lang="es-ES" sz="1800" b="1"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p:cNvPicPr>
            <a:picLocks noChangeAspect="1" noChangeArrowheads="1"/>
          </p:cNvPicPr>
          <p:nvPr/>
        </p:nvPicPr>
        <p:blipFill>
          <a:blip r:embed="rId2" cstate="print"/>
          <a:srcRect/>
          <a:stretch>
            <a:fillRect/>
          </a:stretch>
        </p:blipFill>
        <p:spPr bwMode="auto">
          <a:xfrm>
            <a:off x="323528" y="332656"/>
            <a:ext cx="8532440" cy="4536504"/>
          </a:xfrm>
          <a:prstGeom prst="rect">
            <a:avLst/>
          </a:prstGeom>
          <a:noFill/>
          <a:ln w="9525">
            <a:noFill/>
            <a:miter lim="800000"/>
            <a:headEnd/>
            <a:tailEnd/>
          </a:ln>
        </p:spPr>
      </p:pic>
      <p:sp>
        <p:nvSpPr>
          <p:cNvPr id="3" name="2 CuadroTexto"/>
          <p:cNvSpPr txBox="1"/>
          <p:nvPr/>
        </p:nvSpPr>
        <p:spPr>
          <a:xfrm>
            <a:off x="1475656" y="4725144"/>
            <a:ext cx="6336704" cy="1477328"/>
          </a:xfrm>
          <a:prstGeom prst="rect">
            <a:avLst/>
          </a:prstGeom>
          <a:noFill/>
        </p:spPr>
        <p:txBody>
          <a:bodyPr wrap="square" rtlCol="0">
            <a:spAutoFit/>
          </a:bodyPr>
          <a:lstStyle/>
          <a:p>
            <a:r>
              <a:rPr lang="es-AR" dirty="0" smtClean="0">
                <a:solidFill>
                  <a:srgbClr val="0206AE"/>
                </a:solidFill>
              </a:rPr>
              <a:t>                                       </a:t>
            </a:r>
            <a:r>
              <a:rPr lang="es-AR" i="1" dirty="0" smtClean="0"/>
              <a:t>Datos de estudio del brote en China</a:t>
            </a:r>
          </a:p>
          <a:p>
            <a:endParaRPr lang="es-AR" dirty="0" smtClean="0">
              <a:solidFill>
                <a:srgbClr val="0206AE"/>
              </a:solidFill>
            </a:endParaRPr>
          </a:p>
          <a:p>
            <a:r>
              <a:rPr lang="es-AR" dirty="0" smtClean="0">
                <a:solidFill>
                  <a:srgbClr val="0206AE"/>
                </a:solidFill>
              </a:rPr>
              <a:t>Ministerio de Salud dato del </a:t>
            </a:r>
            <a:r>
              <a:rPr lang="es-AR" b="1" dirty="0" smtClean="0">
                <a:solidFill>
                  <a:srgbClr val="0206AE"/>
                </a:solidFill>
              </a:rPr>
              <a:t>19/04/20  </a:t>
            </a:r>
          </a:p>
          <a:p>
            <a:r>
              <a:rPr lang="es-AR" b="1" dirty="0" smtClean="0">
                <a:solidFill>
                  <a:srgbClr val="0206AE"/>
                </a:solidFill>
              </a:rPr>
              <a:t>El </a:t>
            </a:r>
            <a:r>
              <a:rPr lang="es-AR" b="1" u="sng" dirty="0" smtClean="0">
                <a:solidFill>
                  <a:srgbClr val="0206AE"/>
                </a:solidFill>
              </a:rPr>
              <a:t>Personal de la Salud</a:t>
            </a:r>
            <a:r>
              <a:rPr lang="es-AR" b="1" dirty="0" smtClean="0">
                <a:solidFill>
                  <a:srgbClr val="0206AE"/>
                </a:solidFill>
              </a:rPr>
              <a:t> infectado es el 15.1% del total</a:t>
            </a:r>
          </a:p>
          <a:p>
            <a:endParaRPr lang="es-AR" b="1" dirty="0" smtClean="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a:xfrm>
            <a:off x="684213" y="333375"/>
            <a:ext cx="7920037" cy="1143000"/>
          </a:xfrm>
        </p:spPr>
        <p:txBody>
          <a:bodyPr>
            <a:normAutofit fontScale="90000"/>
          </a:bodyPr>
          <a:lstStyle/>
          <a:p>
            <a:r>
              <a:rPr lang="es-AR" sz="3600" dirty="0" smtClean="0">
                <a:solidFill>
                  <a:schemeClr val="accent3">
                    <a:lumMod val="75000"/>
                  </a:schemeClr>
                </a:solidFill>
              </a:rPr>
              <a:t>PAGO DE PRESTACIONES </a:t>
            </a:r>
            <a:br>
              <a:rPr lang="es-AR" sz="3600" dirty="0" smtClean="0">
                <a:solidFill>
                  <a:schemeClr val="accent3">
                    <a:lumMod val="75000"/>
                  </a:schemeClr>
                </a:solidFill>
              </a:rPr>
            </a:br>
            <a:r>
              <a:rPr lang="es-AR" dirty="0" smtClean="0">
                <a:solidFill>
                  <a:schemeClr val="accent3">
                    <a:lumMod val="75000"/>
                  </a:schemeClr>
                </a:solidFill>
              </a:rPr>
              <a:t>FINANCIACION (art 5)</a:t>
            </a:r>
            <a:endParaRPr lang="es-ES" sz="3600" dirty="0" smtClean="0">
              <a:solidFill>
                <a:schemeClr val="accent3">
                  <a:lumMod val="75000"/>
                </a:schemeClr>
              </a:solidFill>
            </a:endParaRPr>
          </a:p>
        </p:txBody>
      </p:sp>
      <p:sp>
        <p:nvSpPr>
          <p:cNvPr id="20482" name="Rectangle 3"/>
          <p:cNvSpPr>
            <a:spLocks noGrp="1"/>
          </p:cNvSpPr>
          <p:nvPr>
            <p:ph idx="1"/>
          </p:nvPr>
        </p:nvSpPr>
        <p:spPr>
          <a:xfrm>
            <a:off x="468313" y="1628775"/>
            <a:ext cx="8229600" cy="4318000"/>
          </a:xfrm>
        </p:spPr>
        <p:txBody>
          <a:bodyPr>
            <a:normAutofit fontScale="92500" lnSpcReduction="10000"/>
          </a:bodyPr>
          <a:lstStyle/>
          <a:p>
            <a:pPr algn="just">
              <a:lnSpc>
                <a:spcPct val="80000"/>
              </a:lnSpc>
              <a:buNone/>
            </a:pPr>
            <a:r>
              <a:rPr lang="es-AR" dirty="0" smtClean="0"/>
              <a:t>	</a:t>
            </a:r>
          </a:p>
          <a:p>
            <a:pPr algn="just">
              <a:lnSpc>
                <a:spcPct val="80000"/>
              </a:lnSpc>
            </a:pPr>
            <a:r>
              <a:rPr lang="es-AR" dirty="0" smtClean="0"/>
              <a:t>Se encuentran a cargo del FFEP con un límite temporal:</a:t>
            </a:r>
          </a:p>
          <a:p>
            <a:pPr algn="just">
              <a:lnSpc>
                <a:spcPct val="80000"/>
              </a:lnSpc>
            </a:pPr>
            <a:endParaRPr lang="es-AR" dirty="0" smtClean="0"/>
          </a:p>
          <a:p>
            <a:pPr algn="just">
              <a:lnSpc>
                <a:spcPct val="80000"/>
              </a:lnSpc>
            </a:pPr>
            <a:r>
              <a:rPr lang="es-AR" dirty="0" smtClean="0"/>
              <a:t>Hasta 60 días después de finalizado el ASPO el 100% de las prestaciones otorgadas se abonan del FDEP</a:t>
            </a:r>
          </a:p>
          <a:p>
            <a:pPr algn="just">
              <a:lnSpc>
                <a:spcPct val="80000"/>
              </a:lnSpc>
            </a:pPr>
            <a:endParaRPr lang="es-AR" dirty="0" smtClean="0"/>
          </a:p>
          <a:p>
            <a:pPr algn="just">
              <a:lnSpc>
                <a:spcPct val="80000"/>
              </a:lnSpc>
            </a:pPr>
            <a:r>
              <a:rPr lang="es-AR" dirty="0" smtClean="0"/>
              <a:t>(El FFEP ascendía al 31/12/19 a $ 3.541 millones. Cada ART administra su fondo. No es único. Hay ART nuevas con $ 10 millones y otras con $ 950 millones)</a:t>
            </a:r>
          </a:p>
          <a:p>
            <a:pPr algn="just">
              <a:lnSpc>
                <a:spcPct val="80000"/>
              </a:lnSpc>
            </a:pPr>
            <a:endParaRPr lang="es-AR" dirty="0" smtClean="0"/>
          </a:p>
          <a:p>
            <a:pPr algn="just">
              <a:lnSpc>
                <a:spcPct val="80000"/>
              </a:lnSpc>
            </a:pPr>
            <a:r>
              <a:rPr lang="es-AR" dirty="0" smtClean="0"/>
              <a:t>Luego estarían a cargo de las ART</a:t>
            </a:r>
          </a:p>
          <a:p>
            <a:pPr algn="just">
              <a:lnSpc>
                <a:spcPct val="80000"/>
              </a:lnSpc>
            </a:pPr>
            <a:endParaRPr lang="es-AR" sz="2000" dirty="0" smtClean="0"/>
          </a:p>
          <a:p>
            <a:pPr algn="just">
              <a:lnSpc>
                <a:spcPct val="80000"/>
              </a:lnSpc>
            </a:pPr>
            <a:endParaRPr lang="es-AR" sz="2000" dirty="0" smtClean="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a:xfrm>
            <a:off x="684213" y="620713"/>
            <a:ext cx="7920037" cy="1143000"/>
          </a:xfrm>
        </p:spPr>
        <p:txBody>
          <a:bodyPr>
            <a:normAutofit/>
          </a:bodyPr>
          <a:lstStyle/>
          <a:p>
            <a:r>
              <a:rPr lang="es-AR" sz="4600" dirty="0" smtClean="0">
                <a:solidFill>
                  <a:schemeClr val="accent3">
                    <a:lumMod val="75000"/>
                  </a:schemeClr>
                </a:solidFill>
              </a:rPr>
              <a:t>Excluidos del DNU</a:t>
            </a:r>
            <a:endParaRPr lang="es-ES" sz="4600" dirty="0" smtClean="0">
              <a:solidFill>
                <a:schemeClr val="accent3">
                  <a:lumMod val="75000"/>
                </a:schemeClr>
              </a:solidFill>
            </a:endParaRPr>
          </a:p>
        </p:txBody>
      </p:sp>
      <p:sp>
        <p:nvSpPr>
          <p:cNvPr id="18434" name="Rectangle 3"/>
          <p:cNvSpPr>
            <a:spLocks noGrp="1"/>
          </p:cNvSpPr>
          <p:nvPr>
            <p:ph idx="1"/>
          </p:nvPr>
        </p:nvSpPr>
        <p:spPr>
          <a:xfrm>
            <a:off x="468313" y="1989138"/>
            <a:ext cx="8229600" cy="3957637"/>
          </a:xfrm>
        </p:spPr>
        <p:txBody>
          <a:bodyPr>
            <a:normAutofit lnSpcReduction="10000"/>
          </a:bodyPr>
          <a:lstStyle/>
          <a:p>
            <a:pPr algn="just">
              <a:lnSpc>
                <a:spcPct val="80000"/>
              </a:lnSpc>
              <a:buFontTx/>
              <a:buChar char="-"/>
            </a:pPr>
            <a:r>
              <a:rPr lang="es-ES" sz="2200" i="1" dirty="0" smtClean="0"/>
              <a:t>Contagio in </a:t>
            </a:r>
            <a:r>
              <a:rPr lang="es-ES" sz="2200" i="1" dirty="0" err="1" smtClean="0"/>
              <a:t>itinere</a:t>
            </a:r>
            <a:r>
              <a:rPr lang="es-ES" sz="2200" i="1" dirty="0" smtClean="0"/>
              <a:t>:</a:t>
            </a:r>
            <a:r>
              <a:rPr lang="es-AR" sz="2200" i="1" dirty="0" smtClean="0"/>
              <a:t> </a:t>
            </a:r>
            <a:r>
              <a:rPr lang="es-AR" sz="2200" dirty="0" smtClean="0"/>
              <a:t>puede considerarse la exclusión o plantearse el transporte es la ocasión para contraer la enfermedad si existe transporte con entorno </a:t>
            </a:r>
            <a:r>
              <a:rPr lang="es-AR" sz="2200" dirty="0" err="1" smtClean="0"/>
              <a:t>contagiante</a:t>
            </a:r>
            <a:r>
              <a:rPr lang="es-AR" sz="2200" dirty="0" smtClean="0"/>
              <a:t>.</a:t>
            </a:r>
          </a:p>
          <a:p>
            <a:pPr algn="just">
              <a:lnSpc>
                <a:spcPct val="80000"/>
              </a:lnSpc>
              <a:buFontTx/>
              <a:buChar char="-"/>
            </a:pPr>
            <a:endParaRPr lang="es-ES" sz="2200" dirty="0" smtClean="0"/>
          </a:p>
          <a:p>
            <a:pPr algn="just">
              <a:lnSpc>
                <a:spcPct val="80000"/>
              </a:lnSpc>
              <a:buFontTx/>
              <a:buChar char="-"/>
            </a:pPr>
            <a:r>
              <a:rPr lang="es-ES" sz="2200" i="1" dirty="0" smtClean="0"/>
              <a:t>Teletrabajo: </a:t>
            </a:r>
            <a:r>
              <a:rPr lang="es-ES" sz="2200" dirty="0" smtClean="0"/>
              <a:t>contagio laboral más improbable pero posible, por ejemplo por contacto con elementos de trabajo u otras formas (¿sin presunción inicial? Presunciones de inversión improbables). </a:t>
            </a:r>
          </a:p>
          <a:p>
            <a:pPr algn="just">
              <a:lnSpc>
                <a:spcPct val="80000"/>
              </a:lnSpc>
              <a:buFontTx/>
              <a:buChar char="-"/>
            </a:pPr>
            <a:endParaRPr lang="es-ES" sz="2200" dirty="0" smtClean="0"/>
          </a:p>
          <a:p>
            <a:pPr algn="just">
              <a:lnSpc>
                <a:spcPct val="80000"/>
              </a:lnSpc>
              <a:buFontTx/>
              <a:buChar char="-"/>
            </a:pPr>
            <a:r>
              <a:rPr lang="es-ES" sz="2200" i="1" dirty="0" smtClean="0"/>
              <a:t>Trabajo en violación del ASPO: </a:t>
            </a:r>
            <a:r>
              <a:rPr lang="es-ES" sz="2400" i="1" dirty="0" smtClean="0"/>
              <a:t>¿</a:t>
            </a:r>
            <a:r>
              <a:rPr lang="es-ES" sz="2200" dirty="0" smtClean="0"/>
              <a:t>enfermedad contraída durante trabajo prohibido? </a:t>
            </a:r>
            <a:r>
              <a:rPr lang="es-ES" sz="1700" dirty="0" smtClean="0"/>
              <a:t>(</a:t>
            </a:r>
            <a:r>
              <a:rPr lang="es-AR" sz="1700" b="1" dirty="0" smtClean="0"/>
              <a:t>Art. 42 LCT …</a:t>
            </a:r>
            <a:r>
              <a:rPr lang="es-AR" sz="1700" dirty="0" smtClean="0"/>
              <a:t>cuando las normas legales o reglamentarias hubieren vedado el empleo de determinadas personas o en determinadas tareas, épocas o </a:t>
            </a:r>
            <a:r>
              <a:rPr lang="es-AR" sz="1700" dirty="0" err="1" smtClean="0"/>
              <a:t>condiciones.La</a:t>
            </a:r>
            <a:r>
              <a:rPr lang="es-AR" sz="1700" dirty="0" smtClean="0"/>
              <a:t> prohibición del objeto del contrato está siempre dirigida al empleador</a:t>
            </a:r>
          </a:p>
          <a:p>
            <a:pPr algn="just">
              <a:lnSpc>
                <a:spcPct val="80000"/>
              </a:lnSpc>
              <a:buFontTx/>
              <a:buChar char="-"/>
            </a:pPr>
            <a:endParaRPr lang="es-ES" sz="2200" dirty="0" smtClean="0"/>
          </a:p>
          <a:p>
            <a:pPr algn="just">
              <a:lnSpc>
                <a:spcPct val="80000"/>
              </a:lnSpc>
              <a:buFontTx/>
              <a:buChar char="-"/>
            </a:pPr>
            <a:endParaRPr lang="es-ES" sz="2200" dirty="0" smtClean="0"/>
          </a:p>
          <a:p>
            <a:pPr algn="just">
              <a:lnSpc>
                <a:spcPct val="80000"/>
              </a:lnSpc>
              <a:buFontTx/>
              <a:buChar char="-"/>
            </a:pPr>
            <a:endParaRPr lang="es-ES" sz="2200" dirty="0" smtClean="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a:xfrm>
            <a:off x="755576" y="620688"/>
            <a:ext cx="7920037" cy="1143000"/>
          </a:xfrm>
        </p:spPr>
        <p:txBody>
          <a:bodyPr>
            <a:noAutofit/>
          </a:bodyPr>
          <a:lstStyle/>
          <a:p>
            <a:r>
              <a:rPr lang="es-AR" sz="4000" dirty="0" smtClean="0">
                <a:solidFill>
                  <a:schemeClr val="accent3">
                    <a:lumMod val="75000"/>
                  </a:schemeClr>
                </a:solidFill>
              </a:rPr>
              <a:t>Procedimiento sistémico</a:t>
            </a:r>
            <a:br>
              <a:rPr lang="es-AR" sz="4000" dirty="0" smtClean="0">
                <a:solidFill>
                  <a:schemeClr val="accent3">
                    <a:lumMod val="75000"/>
                  </a:schemeClr>
                </a:solidFill>
              </a:rPr>
            </a:br>
            <a:r>
              <a:rPr lang="es-AR" sz="4000" dirty="0" smtClean="0">
                <a:solidFill>
                  <a:schemeClr val="accent3">
                    <a:lumMod val="75000"/>
                  </a:schemeClr>
                </a:solidFill>
              </a:rPr>
              <a:t>Resolución 38/20 SRT</a:t>
            </a:r>
            <a:endParaRPr lang="es-ES" sz="4000" dirty="0" smtClean="0"/>
          </a:p>
        </p:txBody>
      </p:sp>
      <p:sp>
        <p:nvSpPr>
          <p:cNvPr id="20482" name="Rectangle 3"/>
          <p:cNvSpPr>
            <a:spLocks noGrp="1"/>
          </p:cNvSpPr>
          <p:nvPr>
            <p:ph idx="1"/>
          </p:nvPr>
        </p:nvSpPr>
        <p:spPr>
          <a:xfrm>
            <a:off x="468313" y="1628775"/>
            <a:ext cx="8229600" cy="4318000"/>
          </a:xfrm>
        </p:spPr>
        <p:txBody>
          <a:bodyPr>
            <a:noAutofit/>
          </a:bodyPr>
          <a:lstStyle/>
          <a:p>
            <a:pPr algn="just">
              <a:lnSpc>
                <a:spcPct val="80000"/>
              </a:lnSpc>
            </a:pPr>
            <a:r>
              <a:rPr lang="es-AR" sz="1800" dirty="0" smtClean="0"/>
              <a:t>DEL RECONOCIMIENTO DE LA CONTINGENCIA CORONAVIRUS COVID-19 (arts. 1 y 2)</a:t>
            </a:r>
          </a:p>
          <a:p>
            <a:pPr algn="just">
              <a:lnSpc>
                <a:spcPct val="80000"/>
              </a:lnSpc>
            </a:pPr>
            <a:r>
              <a:rPr lang="es-AR" sz="1800" b="1" u="sng" dirty="0" smtClean="0"/>
              <a:t>Denuncia</a:t>
            </a:r>
            <a:r>
              <a:rPr lang="es-AR" sz="1800" dirty="0" smtClean="0"/>
              <a:t> </a:t>
            </a:r>
            <a:r>
              <a:rPr lang="es-AR" sz="1800" b="1" dirty="0" smtClean="0"/>
              <a:t>ante la ART o EA </a:t>
            </a:r>
          </a:p>
          <a:p>
            <a:pPr algn="just">
              <a:lnSpc>
                <a:spcPct val="80000"/>
              </a:lnSpc>
            </a:pPr>
            <a:r>
              <a:rPr lang="es-AR" sz="1800" dirty="0" smtClean="0"/>
              <a:t>Requisitos </a:t>
            </a:r>
            <a:r>
              <a:rPr lang="es-AR" sz="1800" b="1" dirty="0" smtClean="0"/>
              <a:t>formales</a:t>
            </a:r>
            <a:r>
              <a:rPr lang="es-AR" sz="1800" dirty="0" smtClean="0"/>
              <a:t>: </a:t>
            </a:r>
          </a:p>
          <a:p>
            <a:pPr algn="just">
              <a:lnSpc>
                <a:spcPct val="80000"/>
              </a:lnSpc>
            </a:pPr>
            <a:r>
              <a:rPr lang="es-AR" sz="1800" dirty="0" smtClean="0"/>
              <a:t>1. Estudio de </a:t>
            </a:r>
            <a:r>
              <a:rPr lang="es-AR" sz="1800" b="1" dirty="0" smtClean="0"/>
              <a:t>diagnóstico </a:t>
            </a:r>
            <a:r>
              <a:rPr lang="es-AR" sz="1800" dirty="0" smtClean="0"/>
              <a:t>de entidad sanitaria incluida en el REGISTRO FEDERAL DE ESTABLECIMIENTOS DE SALUD con resultado positivo por coronavirus COVID-19, debidamente firmado por profesional identificado y habilitado por la matrícula correspondiente</a:t>
            </a:r>
          </a:p>
          <a:p>
            <a:pPr algn="just">
              <a:lnSpc>
                <a:spcPct val="80000"/>
              </a:lnSpc>
            </a:pPr>
            <a:r>
              <a:rPr lang="es-AR" sz="1800" dirty="0" smtClean="0"/>
              <a:t>2. </a:t>
            </a:r>
            <a:r>
              <a:rPr lang="es-AR" sz="1800" b="1" dirty="0" smtClean="0"/>
              <a:t>Descripción del puesto de trabajo, funciones, actividades o tareas habituales </a:t>
            </a:r>
            <a:r>
              <a:rPr lang="es-AR" sz="1800" dirty="0" smtClean="0"/>
              <a:t>desarrolladas así como las jornadas trabajadas durante la dispensa del aislamiento social, preventivo y obligatorio </a:t>
            </a:r>
          </a:p>
          <a:p>
            <a:pPr algn="just">
              <a:lnSpc>
                <a:spcPct val="80000"/>
              </a:lnSpc>
            </a:pPr>
            <a:r>
              <a:rPr lang="es-AR" sz="1800" dirty="0" smtClean="0"/>
              <a:t>3. </a:t>
            </a:r>
            <a:r>
              <a:rPr lang="es-AR" sz="1800" b="1" dirty="0" smtClean="0"/>
              <a:t>Constancia de dispensa otorgada por el empleador </a:t>
            </a:r>
            <a:r>
              <a:rPr lang="es-AR" sz="1800" dirty="0" smtClean="0"/>
              <a:t>en los términos del artículo 6º del Decreto de Necesidad y Urgencia Nº 297/20 y normas complementarias</a:t>
            </a:r>
          </a:p>
          <a:p>
            <a:pPr algn="just">
              <a:lnSpc>
                <a:spcPct val="80000"/>
              </a:lnSpc>
            </a:pPr>
            <a:r>
              <a:rPr lang="es-AR" sz="1800" dirty="0" smtClean="0"/>
              <a:t>ARTÍCULO 2º.- Admisibilidad formal de la denuncia. controversias con intervención de la SRT</a:t>
            </a:r>
          </a:p>
          <a:p>
            <a:pPr lvl="4" algn="just">
              <a:lnSpc>
                <a:spcPct val="80000"/>
              </a:lnSpc>
            </a:pPr>
            <a:endParaRPr lang="es-AR" sz="1200" dirty="0" smtClean="0"/>
          </a:p>
          <a:p>
            <a:pPr algn="just">
              <a:lnSpc>
                <a:spcPct val="80000"/>
              </a:lnSpc>
              <a:buNone/>
            </a:pPr>
            <a:endParaRPr lang="es-AR" sz="1200" dirty="0" smtClean="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2920" y="530352"/>
            <a:ext cx="8183880" cy="5346920"/>
          </a:xfrm>
        </p:spPr>
        <p:txBody>
          <a:bodyPr>
            <a:noAutofit/>
          </a:bodyPr>
          <a:lstStyle/>
          <a:p>
            <a:pPr algn="just"/>
            <a:r>
              <a:rPr lang="es-MX" sz="1400" dirty="0" smtClean="0"/>
              <a:t>DEL PROCEDIMIENTO ANTE LA COMISIÓN MÉDICA CENTRAL </a:t>
            </a:r>
            <a:r>
              <a:rPr lang="es-MX" sz="1400" b="1" dirty="0" smtClean="0"/>
              <a:t>PARA LA DETERMINACIÓN DEFINITIVA DEL CÁRACTER PROFESIONAL </a:t>
            </a:r>
            <a:r>
              <a:rPr lang="es-MX" sz="1400" dirty="0" smtClean="0"/>
              <a:t>Art 3º </a:t>
            </a:r>
          </a:p>
          <a:p>
            <a:pPr algn="just"/>
            <a:r>
              <a:rPr lang="es-MX" sz="1400" dirty="0" smtClean="0"/>
              <a:t>Presentación: </a:t>
            </a:r>
            <a:r>
              <a:rPr lang="es-MX" sz="1400" b="1" dirty="0" smtClean="0"/>
              <a:t>Cesada la Incapacidad Laboral Temporaria </a:t>
            </a:r>
            <a:r>
              <a:rPr lang="es-MX" sz="1400" dirty="0" smtClean="0"/>
              <a:t>(I.L.T.) iniciado por el/la trabajador/a, sus derechohabientes o su apoderado/a, ante: Mesa de Entradas de la CMJ del domicilio del trabajador/a </a:t>
            </a:r>
            <a:r>
              <a:rPr lang="es-MX" sz="1400" b="1" dirty="0" smtClean="0"/>
              <a:t>o </a:t>
            </a:r>
            <a:r>
              <a:rPr lang="es-MX" sz="1400" dirty="0" smtClean="0"/>
              <a:t>mediante la Mesa de Entradas Virtual</a:t>
            </a:r>
          </a:p>
          <a:p>
            <a:pPr algn="just"/>
            <a:r>
              <a:rPr lang="es-MX" sz="1400" dirty="0" smtClean="0"/>
              <a:t>1. Escrito de presentación </a:t>
            </a:r>
            <a:r>
              <a:rPr lang="es-MX" sz="1400" b="1" dirty="0" smtClean="0"/>
              <a:t>con correspondiente patrocinio letrado</a:t>
            </a:r>
            <a:r>
              <a:rPr lang="es-MX" sz="1400" dirty="0" smtClean="0"/>
              <a:t>, que deberá contener: </a:t>
            </a:r>
          </a:p>
          <a:p>
            <a:pPr algn="just"/>
            <a:r>
              <a:rPr lang="es-MX" sz="1400" dirty="0" smtClean="0"/>
              <a:t>a) Descripción del </a:t>
            </a:r>
            <a:r>
              <a:rPr lang="es-MX" sz="1400" b="1" dirty="0" smtClean="0"/>
              <a:t>puesto de trabajo, funciones, actividades o tareas habituales </a:t>
            </a:r>
            <a:r>
              <a:rPr lang="es-MX" sz="1400" dirty="0" smtClean="0"/>
              <a:t>desarrolladas así como las </a:t>
            </a:r>
            <a:r>
              <a:rPr lang="es-MX" sz="1400" b="1" dirty="0" smtClean="0"/>
              <a:t>jornadas trabajadas </a:t>
            </a:r>
            <a:r>
              <a:rPr lang="es-MX" sz="1400" dirty="0" smtClean="0"/>
              <a:t>durante la dispensa del aislamiento social, preventivo y obligatorio; </a:t>
            </a:r>
          </a:p>
          <a:p>
            <a:pPr algn="just"/>
            <a:r>
              <a:rPr lang="es-MX" sz="1400" dirty="0" smtClean="0"/>
              <a:t>b) El </a:t>
            </a:r>
            <a:r>
              <a:rPr lang="es-MX" sz="1400" b="1" u="sng" dirty="0" smtClean="0"/>
              <a:t>fundamento de la relación de causalidad directa e inmediata </a:t>
            </a:r>
            <a:r>
              <a:rPr lang="es-MX" sz="1400" b="1" dirty="0" smtClean="0"/>
              <a:t>de la enfermedad denunciada COVID-19, con el trabajo </a:t>
            </a:r>
            <a:r>
              <a:rPr lang="es-MX" sz="1400" dirty="0" smtClean="0"/>
              <a:t>efectuado en el contexto de dispensa al deber de aislamiento social, preventivo y obligatorio; </a:t>
            </a:r>
          </a:p>
          <a:p>
            <a:pPr algn="just"/>
            <a:r>
              <a:rPr lang="es-MX" sz="1400" dirty="0" smtClean="0"/>
              <a:t>2. D.N.I. del/a trabajador/a </a:t>
            </a:r>
          </a:p>
          <a:p>
            <a:pPr algn="just"/>
            <a:r>
              <a:rPr lang="es-MX" sz="1400" dirty="0" smtClean="0"/>
              <a:t>3. D.N.I. y Matrícula del/a abogado/a </a:t>
            </a:r>
            <a:r>
              <a:rPr lang="es-MX" sz="1400" dirty="0" err="1" smtClean="0"/>
              <a:t>patrocinante</a:t>
            </a:r>
            <a:r>
              <a:rPr lang="es-MX" sz="1400" dirty="0" smtClean="0"/>
              <a:t>; </a:t>
            </a:r>
          </a:p>
          <a:p>
            <a:pPr algn="just"/>
            <a:r>
              <a:rPr lang="es-MX" sz="1400" dirty="0" smtClean="0"/>
              <a:t>4. </a:t>
            </a:r>
            <a:r>
              <a:rPr lang="es-MX" sz="1400" b="1" dirty="0" smtClean="0"/>
              <a:t>Historia Clínica </a:t>
            </a:r>
            <a:r>
              <a:rPr lang="es-MX" sz="1400" dirty="0" smtClean="0"/>
              <a:t>de la enfermedad COVID-19, para el supuesto de haber recibido tratamiento médico asistencial a través de Obra Social o en prestadores públicos o privados; </a:t>
            </a:r>
          </a:p>
          <a:p>
            <a:pPr algn="just"/>
            <a:r>
              <a:rPr lang="es-MX" sz="1400" dirty="0" smtClean="0"/>
              <a:t>5. Constancia de </a:t>
            </a:r>
            <a:r>
              <a:rPr lang="es-MX" sz="1400" b="1" dirty="0" smtClean="0"/>
              <a:t>Alta Médica </a:t>
            </a:r>
            <a:r>
              <a:rPr lang="es-MX" sz="1400" dirty="0" smtClean="0"/>
              <a:t>otorgada por la A.R.T. o el E.A. </a:t>
            </a:r>
          </a:p>
          <a:p>
            <a:pPr algn="just"/>
            <a:r>
              <a:rPr lang="es-MX" sz="1400" dirty="0" smtClean="0"/>
              <a:t> 6. Toda </a:t>
            </a:r>
            <a:r>
              <a:rPr lang="es-MX" sz="1400" b="1" u="sng" dirty="0" smtClean="0"/>
              <a:t>otra documentación de la que intente valerse a efectos de acreditar la invocada relación de causalidad</a:t>
            </a:r>
            <a:r>
              <a:rPr lang="es-MX" sz="1400" b="1" dirty="0" smtClean="0"/>
              <a:t>. </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2920" y="530352"/>
            <a:ext cx="8183880" cy="5346920"/>
          </a:xfrm>
        </p:spPr>
        <p:txBody>
          <a:bodyPr>
            <a:normAutofit fontScale="92500" lnSpcReduction="10000"/>
          </a:bodyPr>
          <a:lstStyle/>
          <a:p>
            <a:pPr algn="just">
              <a:buNone/>
            </a:pPr>
            <a:r>
              <a:rPr lang="es-MX" sz="1600" dirty="0" smtClean="0"/>
              <a:t>	ARTÍCULO 4º.- </a:t>
            </a:r>
            <a:r>
              <a:rPr lang="es-MX" sz="1600" b="1" dirty="0" smtClean="0"/>
              <a:t>Traslado</a:t>
            </a:r>
            <a:r>
              <a:rPr lang="es-MX" sz="1600" dirty="0" smtClean="0"/>
              <a:t>. </a:t>
            </a:r>
          </a:p>
          <a:p>
            <a:pPr algn="just">
              <a:buNone/>
            </a:pPr>
            <a:endParaRPr lang="es-MX" sz="1600" dirty="0" smtClean="0"/>
          </a:p>
          <a:p>
            <a:pPr algn="just"/>
            <a:r>
              <a:rPr lang="es-MX" sz="1600" dirty="0" smtClean="0"/>
              <a:t>A  la ART o EA mediante Ventanilla Electrónica </a:t>
            </a:r>
            <a:r>
              <a:rPr lang="es-MX" sz="1600" b="1" dirty="0" smtClean="0"/>
              <a:t>por el plazo de CINCO (5) días hábiles </a:t>
            </a:r>
          </a:p>
          <a:p>
            <a:pPr algn="just"/>
            <a:endParaRPr lang="es-MX" sz="1600" b="1" dirty="0" smtClean="0"/>
          </a:p>
          <a:p>
            <a:pPr algn="just"/>
            <a:r>
              <a:rPr lang="es-MX" sz="1600" dirty="0" smtClean="0"/>
              <a:t>En su contestación, la A.R.T o el E.A. deberá acompañar el Informe del Caso correspondiente, el que deberá contener </a:t>
            </a:r>
          </a:p>
          <a:p>
            <a:pPr algn="just"/>
            <a:r>
              <a:rPr lang="es-MX" sz="1600" dirty="0" smtClean="0"/>
              <a:t>(1. Denuncia de la contingencia en los términos del artículo 1º de la presente resolución; 2. Estudio de diagnóstico emitido por entidad sanitaria autorizada con resultado positivo por coronavirus COVID-19; 3. Constancia de dispensa expresa otorgada por el empleador; 4. Historia Clínica de la contingencia en donde conste atención médico asistencial que hubiera sido brindada por parte de la A.R.T. o el E.A.)</a:t>
            </a:r>
          </a:p>
          <a:p>
            <a:pPr algn="just"/>
            <a:r>
              <a:rPr lang="es-MX" sz="1600" dirty="0" smtClean="0"/>
              <a:t>5. Informe de análisis del puesto de trabajo por el Área de Prevención de la A.R.T. o el E.A. </a:t>
            </a:r>
          </a:p>
          <a:p>
            <a:pPr algn="just"/>
            <a:r>
              <a:rPr lang="es-MX" sz="1600" dirty="0" smtClean="0"/>
              <a:t>(reviste carácter meramente potestativo. en caso de no ser presentado se considerará no controvertido lo manifestado </a:t>
            </a:r>
            <a:r>
              <a:rPr lang="es-MX" sz="1600" b="1" dirty="0" smtClean="0"/>
              <a:t>por el actor respecto de su puesto de trabajo</a:t>
            </a:r>
            <a:r>
              <a:rPr lang="es-MX" sz="1600" dirty="0" smtClean="0"/>
              <a:t>)</a:t>
            </a:r>
          </a:p>
          <a:p>
            <a:pPr algn="just"/>
            <a:r>
              <a:rPr lang="es-MX" sz="1600" dirty="0" smtClean="0"/>
              <a:t>6. </a:t>
            </a:r>
            <a:r>
              <a:rPr lang="es-MX" sz="1600" b="1" dirty="0" smtClean="0"/>
              <a:t>Toda otra documentación de la que intente valerse a los efectos de desvirtuar las presunciones </a:t>
            </a:r>
            <a:r>
              <a:rPr lang="es-MX" sz="1600" dirty="0" smtClean="0"/>
              <a:t>previstas en los artículos 1°, 3º y 4º del Decreto de Necesidad y Urgencia Nº 367/20, cuando ello así lo amerite. El </a:t>
            </a:r>
            <a:r>
              <a:rPr lang="es-MX" sz="1600" b="1" dirty="0" smtClean="0"/>
              <a:t>silencio </a:t>
            </a:r>
            <a:r>
              <a:rPr lang="es-MX" sz="1600" dirty="0" smtClean="0"/>
              <a:t>por parte de la A.R.T. o el E.A. habilitarán la </a:t>
            </a:r>
            <a:r>
              <a:rPr lang="es-MX" sz="1600" b="1" dirty="0" smtClean="0"/>
              <a:t>prosecución de las actuaciones</a:t>
            </a:r>
            <a:r>
              <a:rPr lang="es-MX" sz="1600" dirty="0" smtClean="0"/>
              <a:t>.</a:t>
            </a:r>
          </a:p>
          <a:p>
            <a:pPr algn="just"/>
            <a:endParaRPr lang="es-MX" sz="1200" dirty="0" smtClean="0"/>
          </a:p>
          <a:p>
            <a:endParaRPr lang="es-MX" sz="1200"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2920" y="530352"/>
            <a:ext cx="8183880" cy="5346920"/>
          </a:xfrm>
        </p:spPr>
        <p:txBody>
          <a:bodyPr>
            <a:normAutofit lnSpcReduction="10000"/>
          </a:bodyPr>
          <a:lstStyle/>
          <a:p>
            <a:pPr algn="just">
              <a:buNone/>
            </a:pPr>
            <a:r>
              <a:rPr lang="es-MX" sz="1600" dirty="0" smtClean="0"/>
              <a:t>	</a:t>
            </a:r>
            <a:r>
              <a:rPr lang="es-MX" sz="1700" dirty="0" smtClean="0"/>
              <a:t>ARTÍCULO 5º </a:t>
            </a:r>
            <a:r>
              <a:rPr lang="es-AR" sz="1700" dirty="0" smtClean="0"/>
              <a:t>Intervención de la CMC</a:t>
            </a:r>
          </a:p>
          <a:p>
            <a:pPr algn="just">
              <a:buNone/>
            </a:pPr>
            <a:r>
              <a:rPr lang="es-AR" sz="1700" dirty="0" smtClean="0"/>
              <a:t>    Cumplido el traslado, luego de vencido del artículo 4°:</a:t>
            </a:r>
          </a:p>
          <a:p>
            <a:pPr algn="just">
              <a:buNone/>
            </a:pPr>
            <a:endParaRPr lang="es-AR" sz="1700" dirty="0" smtClean="0"/>
          </a:p>
          <a:p>
            <a:pPr algn="just">
              <a:buNone/>
            </a:pPr>
            <a:r>
              <a:rPr lang="es-AR" sz="1700" dirty="0" smtClean="0"/>
              <a:t>	- Se elevan las actuaciones a la CMC para someter a su </a:t>
            </a:r>
            <a:r>
              <a:rPr lang="es-AR" sz="1700" b="1" dirty="0" smtClean="0"/>
              <a:t>potestad jurisdiccional de naturaleza </a:t>
            </a:r>
            <a:r>
              <a:rPr lang="es-AR" sz="1700" b="1" u="sng" dirty="0" smtClean="0"/>
              <a:t>originaria</a:t>
            </a:r>
            <a:r>
              <a:rPr lang="es-AR" sz="1700" b="1" dirty="0" smtClean="0"/>
              <a:t> la determinación de la relación de causalidad </a:t>
            </a:r>
            <a:r>
              <a:rPr lang="es-AR" sz="1700" b="1" u="sng" dirty="0" smtClean="0"/>
              <a:t>entre la enfermedad denunciada y la ejecución del trabajo</a:t>
            </a:r>
            <a:r>
              <a:rPr lang="es-AR" sz="1700" b="1" dirty="0" smtClean="0"/>
              <a:t> </a:t>
            </a:r>
            <a:r>
              <a:rPr lang="es-AR" sz="1700" dirty="0" smtClean="0"/>
              <a:t>en el contexto de dispensa del deber de aislamiento social, preventivo y obligatorio. </a:t>
            </a:r>
          </a:p>
          <a:p>
            <a:pPr algn="just">
              <a:buNone/>
            </a:pPr>
            <a:r>
              <a:rPr lang="es-AR" sz="1700" dirty="0" smtClean="0"/>
              <a:t>	</a:t>
            </a:r>
          </a:p>
          <a:p>
            <a:pPr algn="just">
              <a:buNone/>
            </a:pPr>
            <a:r>
              <a:rPr lang="es-AR" sz="1700" dirty="0" smtClean="0"/>
              <a:t>	- Ante el diagnóstico confirmado de coronavirus COVID-19 </a:t>
            </a:r>
            <a:r>
              <a:rPr lang="es-AR" sz="1700" b="1" dirty="0" smtClean="0"/>
              <a:t>se prescindirá de la audiencia médica de examen físico</a:t>
            </a:r>
            <a:r>
              <a:rPr lang="es-AR" sz="1700" dirty="0" smtClean="0"/>
              <a:t>. </a:t>
            </a:r>
          </a:p>
          <a:p>
            <a:pPr algn="just">
              <a:buNone/>
            </a:pPr>
            <a:endParaRPr lang="es-AR" sz="1700" dirty="0" smtClean="0"/>
          </a:p>
          <a:p>
            <a:pPr algn="just">
              <a:buNone/>
            </a:pPr>
            <a:r>
              <a:rPr lang="es-AR" sz="1700" dirty="0" smtClean="0"/>
              <a:t>	- La Comisión Médica Central (C.M.C.) podrá ordenar </a:t>
            </a:r>
            <a:r>
              <a:rPr lang="es-AR" sz="1700" b="1" dirty="0" smtClean="0"/>
              <a:t>medidas para mejor proveer</a:t>
            </a:r>
            <a:r>
              <a:rPr lang="es-AR" sz="1700" dirty="0" smtClean="0"/>
              <a:t> cuando los antecedentes no fueran suficientes para emitir resolución. Para ello, podrá disponer la prórroga de los plazos para emitir Dictamen por el término de QUINCE (15) días.</a:t>
            </a:r>
            <a:endParaRPr lang="es-MX" sz="1700" dirty="0" smtClean="0"/>
          </a:p>
          <a:p>
            <a:endParaRPr lang="es-AR" sz="1700" dirty="0" smtClean="0"/>
          </a:p>
          <a:p>
            <a:pPr algn="just">
              <a:buNone/>
            </a:pPr>
            <a:r>
              <a:rPr lang="es-AR" sz="1700" dirty="0" smtClean="0"/>
              <a:t>	</a:t>
            </a:r>
            <a:r>
              <a:rPr lang="es-AR" sz="1700" b="1" dirty="0" smtClean="0"/>
              <a:t>¿DONDE ESTAN LAS INVERSIONES DE LA CARGA DE LA PRUEBA “FACULTATIVAS” del art. 3 del DNU?</a:t>
            </a:r>
            <a:endParaRPr lang="es-MX" sz="1700" b="1"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2920" y="530352"/>
            <a:ext cx="8183880" cy="5850976"/>
          </a:xfrm>
        </p:spPr>
        <p:txBody>
          <a:bodyPr>
            <a:normAutofit/>
          </a:bodyPr>
          <a:lstStyle/>
          <a:p>
            <a:pPr algn="just">
              <a:buNone/>
            </a:pPr>
            <a:r>
              <a:rPr lang="es-MX" sz="1600" dirty="0" smtClean="0"/>
              <a:t>	</a:t>
            </a:r>
            <a:r>
              <a:rPr lang="es-AR" sz="2000" dirty="0" smtClean="0"/>
              <a:t>ARTÍCULO 6º.- </a:t>
            </a:r>
          </a:p>
          <a:p>
            <a:pPr algn="just">
              <a:buNone/>
            </a:pPr>
            <a:r>
              <a:rPr lang="es-AR" sz="2000" dirty="0" smtClean="0"/>
              <a:t>	Dictamen de la CMC dentro de los TREINTA (30) días de elevadas las actuaciones a su consideración, </a:t>
            </a:r>
            <a:r>
              <a:rPr lang="es-AR" sz="2000" b="1" dirty="0" smtClean="0"/>
              <a:t>expidiéndose sobre el carácter profesional de la enfermedad COVID-19 producida por el coronavirus SARS-CoV-2</a:t>
            </a:r>
            <a:r>
              <a:rPr lang="es-AR" sz="2000" dirty="0" smtClean="0"/>
              <a:t> </a:t>
            </a:r>
          </a:p>
          <a:p>
            <a:pPr algn="just">
              <a:buNone/>
            </a:pPr>
            <a:endParaRPr lang="es-AR" sz="2000" dirty="0" smtClean="0"/>
          </a:p>
          <a:p>
            <a:pPr algn="just">
              <a:buNone/>
            </a:pPr>
            <a:r>
              <a:rPr lang="es-AR" sz="2000" dirty="0" smtClean="0"/>
              <a:t>	El Dictamen deberá estar fundamentado con estricto rigor científico y apego a la normativa vigente, contando con la previa intervención del/a Secretario/a Técnico/a Letrado/a, quien se expedirá sobre la legalidad del procedimiento en el marco de sus competencias así como respecto de la relación de causalidad invocada entre el agente de riesgo coronavirus SARS-CoV-2 y la tarea desarrollada por el/la trabajador/a. </a:t>
            </a:r>
            <a:endParaRPr lang="es-MX" sz="2000"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2920" y="530352"/>
            <a:ext cx="8183880" cy="5346920"/>
          </a:xfrm>
        </p:spPr>
        <p:txBody>
          <a:bodyPr>
            <a:normAutofit fontScale="85000" lnSpcReduction="10000"/>
          </a:bodyPr>
          <a:lstStyle/>
          <a:p>
            <a:pPr algn="just">
              <a:buNone/>
            </a:pPr>
            <a:r>
              <a:rPr lang="es-MX" sz="1600" dirty="0" smtClean="0"/>
              <a:t>	</a:t>
            </a:r>
            <a:r>
              <a:rPr lang="es-AR" sz="2000" dirty="0" smtClean="0"/>
              <a:t>ARTÍCULO 7º.- </a:t>
            </a:r>
            <a:r>
              <a:rPr lang="es-AR" sz="2000" b="1" dirty="0" smtClean="0"/>
              <a:t>Recursos </a:t>
            </a:r>
          </a:p>
          <a:p>
            <a:pPr algn="just">
              <a:buNone/>
            </a:pPr>
            <a:r>
              <a:rPr lang="es-AR" sz="2000" dirty="0" smtClean="0"/>
              <a:t>	- Dentro de los TRES (3) días hábiles </a:t>
            </a:r>
            <a:r>
              <a:rPr lang="es-AR" sz="2000" b="1" dirty="0" smtClean="0"/>
              <a:t>rectificación de errores materiales o formales</a:t>
            </a:r>
            <a:r>
              <a:rPr lang="es-AR" sz="2000" dirty="0" smtClean="0"/>
              <a:t>, siempre que la enmienda no altere lo sustancial del acto administrativo observado. </a:t>
            </a:r>
          </a:p>
          <a:p>
            <a:pPr algn="just">
              <a:buNone/>
            </a:pPr>
            <a:r>
              <a:rPr lang="es-AR" sz="2000" dirty="0" smtClean="0"/>
              <a:t>	- En idéntico plazo se podrá requerir a través de la Ventanilla Electrónica la revocación del Dictamen por existir </a:t>
            </a:r>
            <a:r>
              <a:rPr lang="es-AR" sz="2000" b="1" dirty="0" smtClean="0"/>
              <a:t>contradicción sustancial entre su fundamentación y conclusión u omisión en resolver alguna de las peticiones o cuestiones planteadas. </a:t>
            </a:r>
          </a:p>
          <a:p>
            <a:pPr algn="just">
              <a:buNone/>
            </a:pPr>
            <a:r>
              <a:rPr lang="es-AR" sz="2000" dirty="0" smtClean="0"/>
              <a:t>	- Los recursos interpuestos deberán dentro de los TRES (3) días La interposición esos recursos no interrumpe el plazo para el Recurso de Apelación </a:t>
            </a:r>
          </a:p>
          <a:p>
            <a:pPr algn="just">
              <a:buNone/>
            </a:pPr>
            <a:r>
              <a:rPr lang="es-AR" sz="2000" dirty="0" smtClean="0"/>
              <a:t>	</a:t>
            </a:r>
          </a:p>
          <a:p>
            <a:pPr algn="just">
              <a:buNone/>
            </a:pPr>
            <a:r>
              <a:rPr lang="es-AR" sz="2000" dirty="0" smtClean="0"/>
              <a:t>	ARTÍCULO 8º.- </a:t>
            </a:r>
            <a:r>
              <a:rPr lang="es-AR" sz="2000" b="1" dirty="0" smtClean="0"/>
              <a:t>Recurso de Apelación</a:t>
            </a:r>
            <a:r>
              <a:rPr lang="es-AR" sz="2000" dirty="0" smtClean="0"/>
              <a:t>. </a:t>
            </a:r>
          </a:p>
          <a:p>
            <a:pPr algn="just">
              <a:buNone/>
            </a:pPr>
            <a:r>
              <a:rPr lang="es-AR" sz="2000" dirty="0" smtClean="0"/>
              <a:t>	- recurrible en los términos de lo previsto en el artículo 46 de la Ley N° 24.557 y el artículo 2° de la Ley N° 27.348, mediante </a:t>
            </a:r>
            <a:r>
              <a:rPr lang="es-AR" sz="2000" b="1" dirty="0" smtClean="0"/>
              <a:t>recurso directo</a:t>
            </a:r>
            <a:r>
              <a:rPr lang="es-AR" sz="2000" dirty="0" smtClean="0"/>
              <a:t>, por cualquiera de las partes, </a:t>
            </a:r>
            <a:r>
              <a:rPr lang="es-AR" sz="2000" b="1" dirty="0" smtClean="0"/>
              <a:t>ante los tribunales de </a:t>
            </a:r>
            <a:r>
              <a:rPr lang="es-AR" sz="2000" b="1" u="sng" dirty="0" smtClean="0"/>
              <a:t>alzada </a:t>
            </a:r>
            <a:r>
              <a:rPr lang="es-AR" sz="2000" b="1" dirty="0" smtClean="0"/>
              <a:t>del fuero laboral de la jurisdicción correspondiente</a:t>
            </a:r>
            <a:r>
              <a:rPr lang="es-AR" sz="2000" dirty="0" smtClean="0"/>
              <a:t> </a:t>
            </a:r>
            <a:r>
              <a:rPr lang="es-AR" sz="2000" b="1" dirty="0" smtClean="0"/>
              <a:t>o, de no existir éstos, ante los tribunales de </a:t>
            </a:r>
            <a:r>
              <a:rPr lang="es-AR" sz="2000" b="1" u="sng" dirty="0" smtClean="0"/>
              <a:t>instancia única</a:t>
            </a:r>
            <a:r>
              <a:rPr lang="es-AR" sz="2000" dirty="0" smtClean="0"/>
              <a:t>  </a:t>
            </a:r>
            <a:r>
              <a:rPr lang="es-AR" sz="2000" b="1" dirty="0" smtClean="0"/>
              <a:t>que resulten competentes</a:t>
            </a:r>
            <a:r>
              <a:rPr lang="es-AR" sz="2000" dirty="0" smtClean="0"/>
              <a:t>. El recurso deberá interponerse dentro de los QUINCE (15) días hábiles administrativos cumpliendo con las exigencias formales dispuestas a tales efectos en cada jurisdicción. </a:t>
            </a:r>
            <a:endParaRPr lang="es-MX" sz="2000" dirty="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2920" y="530352"/>
            <a:ext cx="8183880" cy="5346920"/>
          </a:xfrm>
        </p:spPr>
        <p:txBody>
          <a:bodyPr>
            <a:normAutofit fontScale="92500" lnSpcReduction="10000"/>
          </a:bodyPr>
          <a:lstStyle/>
          <a:p>
            <a:pPr algn="just">
              <a:buNone/>
            </a:pPr>
            <a:r>
              <a:rPr lang="es-MX" sz="1600" dirty="0" smtClean="0"/>
              <a:t>	OTRAS CUESTIONES</a:t>
            </a:r>
          </a:p>
          <a:p>
            <a:pPr algn="just">
              <a:buNone/>
            </a:pPr>
            <a:r>
              <a:rPr lang="es-AR" sz="2000" dirty="0" smtClean="0"/>
              <a:t>	ARTÍCULO 9º.- </a:t>
            </a:r>
            <a:r>
              <a:rPr lang="es-AR" sz="2000" b="1" dirty="0" smtClean="0"/>
              <a:t>Patrocinio Letrado Obligatorio </a:t>
            </a:r>
            <a:r>
              <a:rPr lang="es-AR" sz="2000" dirty="0" smtClean="0"/>
              <a:t>“desde su primera presentación y durante todo el procedimiento” </a:t>
            </a:r>
          </a:p>
          <a:p>
            <a:pPr algn="just">
              <a:buNone/>
            </a:pPr>
            <a:r>
              <a:rPr lang="es-AR" sz="2000" dirty="0" smtClean="0"/>
              <a:t>	ARTÍCULO 10.- Domicilios constituidos y notificaciones: notificaciones electrónicas </a:t>
            </a:r>
          </a:p>
          <a:p>
            <a:pPr algn="just">
              <a:buNone/>
            </a:pPr>
            <a:r>
              <a:rPr lang="es-AR" sz="2000" dirty="0" smtClean="0"/>
              <a:t>	ARTÍCULO 12.- Aplicación particular. El procedimiento especial será de aplicación excluyente de los procedimientos previstos en las normas que regulen otros trámites ante las Comisiones Médicas</a:t>
            </a:r>
          </a:p>
          <a:p>
            <a:pPr algn="just">
              <a:buNone/>
            </a:pPr>
            <a:r>
              <a:rPr lang="es-AR" sz="2000" dirty="0" smtClean="0"/>
              <a:t>	ARTICULO 13.- </a:t>
            </a:r>
            <a:r>
              <a:rPr lang="es-AR" sz="2000" b="1" dirty="0" smtClean="0"/>
              <a:t>Prestaciones en especie y dinerarias en concepto de ILT</a:t>
            </a:r>
            <a:r>
              <a:rPr lang="es-AR" sz="2000" dirty="0" smtClean="0"/>
              <a:t>: </a:t>
            </a:r>
            <a:r>
              <a:rPr lang="es-AR" sz="2000" b="1" dirty="0" smtClean="0"/>
              <a:t>la ART las otorga </a:t>
            </a:r>
            <a:r>
              <a:rPr lang="es-AR" sz="2000" dirty="0" smtClean="0"/>
              <a:t>sin intervención de la CMC  “en </a:t>
            </a:r>
            <a:r>
              <a:rPr lang="es-AR" sz="2000" dirty="0" err="1" smtClean="0"/>
              <a:t>viertud</a:t>
            </a:r>
            <a:r>
              <a:rPr lang="es-AR" sz="2000" dirty="0" smtClean="0"/>
              <a:t> de las presunciones art.1, 3,4 DNU 367/20”</a:t>
            </a:r>
          </a:p>
          <a:p>
            <a:pPr algn="just">
              <a:buNone/>
            </a:pPr>
            <a:r>
              <a:rPr lang="es-AR" sz="2000" dirty="0" smtClean="0"/>
              <a:t>	ARTÍCULO 14.- </a:t>
            </a:r>
            <a:r>
              <a:rPr lang="es-AR" sz="2000" b="1" dirty="0" smtClean="0"/>
              <a:t>Prestaciones dinerarias en concepto de ILP y fallecimiento</a:t>
            </a:r>
            <a:r>
              <a:rPr lang="es-AR" sz="2000" dirty="0" smtClean="0"/>
              <a:t>: </a:t>
            </a:r>
            <a:r>
              <a:rPr lang="es-AR" sz="2000" b="1" dirty="0" smtClean="0"/>
              <a:t>se requerirá la determinación definitiva del carácter profesional de la contingencia por la CMC</a:t>
            </a:r>
            <a:r>
              <a:rPr lang="es-AR" sz="2000" dirty="0" smtClean="0"/>
              <a:t> en cumplimiento del procedimiento especial dispuesto por el Capítulo II de la presente resolución, </a:t>
            </a:r>
            <a:r>
              <a:rPr lang="es-AR" sz="2000" b="1" u="sng" dirty="0" smtClean="0"/>
              <a:t>así como también </a:t>
            </a:r>
            <a:r>
              <a:rPr lang="es-AR" sz="2000" b="1" dirty="0" smtClean="0"/>
              <a:t>la determinación de la I.L.P. por parte de la instancia competente</a:t>
            </a:r>
            <a:r>
              <a:rPr lang="es-AR" sz="2000" dirty="0" smtClean="0"/>
              <a:t> </a:t>
            </a:r>
            <a:endParaRPr lang="es-MX" sz="2000" dirty="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a:xfrm>
            <a:off x="683568" y="620688"/>
            <a:ext cx="7920037" cy="1143000"/>
          </a:xfrm>
        </p:spPr>
        <p:txBody>
          <a:bodyPr>
            <a:normAutofit fontScale="90000"/>
          </a:bodyPr>
          <a:lstStyle/>
          <a:p>
            <a:r>
              <a:rPr lang="es-AR" sz="4900" dirty="0" smtClean="0">
                <a:solidFill>
                  <a:schemeClr val="accent3">
                    <a:lumMod val="75000"/>
                  </a:schemeClr>
                </a:solidFill>
              </a:rPr>
              <a:t>Determinación judicial</a:t>
            </a:r>
            <a:r>
              <a:rPr lang="es-AR" sz="3600" dirty="0" smtClean="0"/>
              <a:t/>
            </a:r>
            <a:br>
              <a:rPr lang="es-AR" sz="3600" dirty="0" smtClean="0"/>
            </a:br>
            <a:endParaRPr lang="es-ES" sz="3600" dirty="0" smtClean="0"/>
          </a:p>
        </p:txBody>
      </p:sp>
      <p:sp>
        <p:nvSpPr>
          <p:cNvPr id="20482" name="Rectangle 3"/>
          <p:cNvSpPr>
            <a:spLocks noGrp="1"/>
          </p:cNvSpPr>
          <p:nvPr>
            <p:ph idx="1"/>
          </p:nvPr>
        </p:nvSpPr>
        <p:spPr>
          <a:xfrm>
            <a:off x="468313" y="1628775"/>
            <a:ext cx="8229600" cy="4318000"/>
          </a:xfrm>
        </p:spPr>
        <p:txBody>
          <a:bodyPr>
            <a:normAutofit/>
          </a:bodyPr>
          <a:lstStyle/>
          <a:p>
            <a:pPr algn="just">
              <a:lnSpc>
                <a:spcPct val="80000"/>
              </a:lnSpc>
              <a:buNone/>
            </a:pPr>
            <a:r>
              <a:rPr lang="es-AR" sz="2400" dirty="0" smtClean="0"/>
              <a:t>	SANTA FE: No adherida a la 27.348:</a:t>
            </a:r>
          </a:p>
          <a:p>
            <a:pPr algn="just">
              <a:lnSpc>
                <a:spcPct val="80000"/>
              </a:lnSpc>
              <a:buNone/>
            </a:pPr>
            <a:endParaRPr lang="es-AR" sz="2400" dirty="0" smtClean="0"/>
          </a:p>
          <a:p>
            <a:pPr algn="just">
              <a:lnSpc>
                <a:spcPct val="80000"/>
              </a:lnSpc>
            </a:pPr>
            <a:r>
              <a:rPr lang="es-AR" sz="2400" dirty="0" smtClean="0"/>
              <a:t>El reconocimiento de la calidad de enfermedad profesional puede ser solicitado directamente ante la justicia laboral de la jurisdicción (CSJN en "</a:t>
            </a:r>
            <a:r>
              <a:rPr lang="es-AR" sz="2400" dirty="0" err="1" smtClean="0"/>
              <a:t>Rivadero</a:t>
            </a:r>
            <a:r>
              <a:rPr lang="es-AR" sz="2400" dirty="0" smtClean="0"/>
              <a:t>, Nicolás Cayetano c/ </a:t>
            </a:r>
            <a:r>
              <a:rPr lang="es-AR" sz="2400" dirty="0" err="1" smtClean="0"/>
              <a:t>Liberty</a:t>
            </a:r>
            <a:r>
              <a:rPr lang="es-AR" sz="2400" dirty="0" smtClean="0"/>
              <a:t> ART", de 2013).</a:t>
            </a:r>
          </a:p>
          <a:p>
            <a:pPr algn="just">
              <a:lnSpc>
                <a:spcPct val="80000"/>
              </a:lnSpc>
            </a:pPr>
            <a:endParaRPr lang="es-AR" sz="2400" dirty="0" smtClean="0"/>
          </a:p>
          <a:p>
            <a:pPr algn="just">
              <a:lnSpc>
                <a:spcPct val="80000"/>
              </a:lnSpc>
            </a:pPr>
            <a:r>
              <a:rPr lang="es-AR" sz="2400" dirty="0" smtClean="0"/>
              <a:t>APLICACIÓN JUDICIAL DE LAS PRESUNCIONES DEL DECRETO 367/20</a:t>
            </a:r>
            <a:r>
              <a:rPr lang="es-AR" sz="2400" i="1" dirty="0" smtClean="0"/>
              <a:t> </a:t>
            </a:r>
            <a:endParaRPr lang="es-ES" sz="2400" i="1"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827584" y="332656"/>
            <a:ext cx="7618610" cy="6060488"/>
          </a:xfrm>
          <a:prstGeom prst="rect">
            <a:avLst/>
          </a:prstGeom>
          <a:noFill/>
          <a:ln w="9525">
            <a:noFill/>
            <a:miter lim="800000"/>
            <a:headEnd/>
            <a:tailEnd/>
          </a:ln>
        </p:spPr>
      </p:pic>
      <p:pic>
        <p:nvPicPr>
          <p:cNvPr id="40961" name="Picture 1"/>
          <p:cNvPicPr>
            <a:picLocks noChangeAspect="1" noChangeArrowheads="1"/>
          </p:cNvPicPr>
          <p:nvPr/>
        </p:nvPicPr>
        <p:blipFill>
          <a:blip r:embed="rId3" cstate="print"/>
          <a:srcRect/>
          <a:stretch>
            <a:fillRect/>
          </a:stretch>
        </p:blipFill>
        <p:spPr bwMode="auto">
          <a:xfrm>
            <a:off x="395536" y="332657"/>
            <a:ext cx="8352928" cy="612068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467544" y="332656"/>
            <a:ext cx="8280920" cy="61926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a:xfrm>
            <a:off x="684213" y="333375"/>
            <a:ext cx="7920037" cy="1143000"/>
          </a:xfrm>
        </p:spPr>
        <p:txBody>
          <a:bodyPr>
            <a:normAutofit fontScale="90000"/>
          </a:bodyPr>
          <a:lstStyle/>
          <a:p>
            <a:r>
              <a:rPr lang="es-AR" sz="3600" dirty="0" smtClean="0">
                <a:solidFill>
                  <a:schemeClr val="accent3">
                    <a:lumMod val="75000"/>
                  </a:schemeClr>
                </a:solidFill>
              </a:rPr>
              <a:t>COVID 19: </a:t>
            </a:r>
            <a:r>
              <a:rPr lang="es-AR" sz="3600" dirty="0" smtClean="0">
                <a:solidFill>
                  <a:schemeClr val="accent3">
                    <a:lumMod val="75000"/>
                  </a:schemeClr>
                </a:solidFill>
              </a:rPr>
              <a:t>algunas </a:t>
            </a:r>
            <a:r>
              <a:rPr lang="es-AR" sz="3600" dirty="0" smtClean="0">
                <a:solidFill>
                  <a:schemeClr val="accent3">
                    <a:lumMod val="75000"/>
                  </a:schemeClr>
                </a:solidFill>
              </a:rPr>
              <a:t>cuestiones</a:t>
            </a:r>
            <a:endParaRPr lang="es-ES" sz="3600" dirty="0" smtClean="0">
              <a:solidFill>
                <a:schemeClr val="accent3">
                  <a:lumMod val="75000"/>
                </a:schemeClr>
              </a:solidFill>
            </a:endParaRPr>
          </a:p>
        </p:txBody>
      </p:sp>
      <p:sp>
        <p:nvSpPr>
          <p:cNvPr id="20482" name="Rectangle 3"/>
          <p:cNvSpPr>
            <a:spLocks noGrp="1"/>
          </p:cNvSpPr>
          <p:nvPr>
            <p:ph idx="1"/>
          </p:nvPr>
        </p:nvSpPr>
        <p:spPr>
          <a:xfrm>
            <a:off x="468313" y="1628775"/>
            <a:ext cx="8229600" cy="4318000"/>
          </a:xfrm>
        </p:spPr>
        <p:txBody>
          <a:bodyPr>
            <a:normAutofit lnSpcReduction="10000"/>
          </a:bodyPr>
          <a:lstStyle/>
          <a:p>
            <a:pPr algn="just">
              <a:lnSpc>
                <a:spcPct val="80000"/>
              </a:lnSpc>
            </a:pPr>
            <a:endParaRPr lang="es-AR" sz="2000" dirty="0" smtClean="0"/>
          </a:p>
          <a:p>
            <a:pPr algn="just">
              <a:lnSpc>
                <a:spcPct val="80000"/>
              </a:lnSpc>
            </a:pPr>
            <a:r>
              <a:rPr lang="es-AR" dirty="0" smtClean="0"/>
              <a:t>Indemnizaciones por muerte o incapacidad: ¿secuelas del covid19?</a:t>
            </a:r>
          </a:p>
          <a:p>
            <a:pPr algn="just">
              <a:lnSpc>
                <a:spcPct val="80000"/>
              </a:lnSpc>
              <a:buNone/>
            </a:pPr>
            <a:r>
              <a:rPr lang="es-AR" dirty="0" smtClean="0"/>
              <a:t> (10% del 5% que se enferma gravemente)</a:t>
            </a:r>
          </a:p>
          <a:p>
            <a:pPr algn="just">
              <a:lnSpc>
                <a:spcPct val="80000"/>
              </a:lnSpc>
              <a:buNone/>
            </a:pPr>
            <a:endParaRPr lang="es-AR" dirty="0" smtClean="0"/>
          </a:p>
          <a:p>
            <a:pPr algn="just">
              <a:lnSpc>
                <a:spcPct val="80000"/>
              </a:lnSpc>
            </a:pPr>
            <a:r>
              <a:rPr lang="es-AR" dirty="0" smtClean="0"/>
              <a:t>Si se demanda reconocimiento judicial de EP ¿se aplican las  van las presunciones del decreto? - importancia de la prueba del hecho que la activa</a:t>
            </a:r>
          </a:p>
          <a:p>
            <a:pPr algn="just">
              <a:lnSpc>
                <a:spcPct val="80000"/>
              </a:lnSpc>
            </a:pPr>
            <a:endParaRPr lang="es-AR" dirty="0" smtClean="0"/>
          </a:p>
          <a:p>
            <a:pPr algn="just">
              <a:lnSpc>
                <a:spcPct val="80000"/>
              </a:lnSpc>
            </a:pPr>
            <a:r>
              <a:rPr lang="es-AR" dirty="0" smtClean="0"/>
              <a:t>Problema de los profesionales o trabajadores bajo figuras “no dependientes”</a:t>
            </a:r>
            <a:r>
              <a:rPr lang="es-AR" sz="2000" dirty="0" smtClean="0"/>
              <a:t>  - art.  28 LRT</a:t>
            </a:r>
          </a:p>
          <a:p>
            <a:pPr algn="just">
              <a:lnSpc>
                <a:spcPct val="80000"/>
              </a:lnSpc>
            </a:pPr>
            <a:endParaRPr lang="es-AR" sz="2000" dirty="0" smtClean="0"/>
          </a:p>
          <a:p>
            <a:pPr algn="just">
              <a:lnSpc>
                <a:spcPct val="80000"/>
              </a:lnSpc>
            </a:pPr>
            <a:endParaRPr lang="es-AR" sz="2000" dirty="0" smtClean="0"/>
          </a:p>
          <a:p>
            <a:pPr algn="just">
              <a:lnSpc>
                <a:spcPct val="80000"/>
              </a:lnSpc>
            </a:pPr>
            <a:endParaRPr lang="es-AR" sz="2000" dirty="0" smtClean="0"/>
          </a:p>
          <a:p>
            <a:pPr algn="just">
              <a:lnSpc>
                <a:spcPct val="80000"/>
              </a:lnSpc>
            </a:pPr>
            <a:endParaRPr lang="es-AR" sz="2000" dirty="0" smtClean="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a:xfrm>
            <a:off x="684213" y="333375"/>
            <a:ext cx="7920037" cy="863377"/>
          </a:xfrm>
        </p:spPr>
        <p:txBody>
          <a:bodyPr>
            <a:normAutofit/>
          </a:bodyPr>
          <a:lstStyle/>
          <a:p>
            <a:r>
              <a:rPr lang="es-AR" sz="3600" dirty="0" smtClean="0">
                <a:solidFill>
                  <a:schemeClr val="accent3">
                    <a:lumMod val="75000"/>
                  </a:schemeClr>
                </a:solidFill>
              </a:rPr>
              <a:t>Problema de la causalidad</a:t>
            </a:r>
            <a:endParaRPr lang="es-ES" sz="3600" dirty="0" smtClean="0">
              <a:solidFill>
                <a:schemeClr val="accent3">
                  <a:lumMod val="75000"/>
                </a:schemeClr>
              </a:solidFill>
            </a:endParaRPr>
          </a:p>
        </p:txBody>
      </p:sp>
      <p:sp>
        <p:nvSpPr>
          <p:cNvPr id="20482" name="Rectangle 3"/>
          <p:cNvSpPr>
            <a:spLocks noGrp="1"/>
          </p:cNvSpPr>
          <p:nvPr>
            <p:ph idx="1"/>
          </p:nvPr>
        </p:nvSpPr>
        <p:spPr>
          <a:xfrm>
            <a:off x="468313" y="1196752"/>
            <a:ext cx="8229600" cy="4750023"/>
          </a:xfrm>
        </p:spPr>
        <p:txBody>
          <a:bodyPr>
            <a:normAutofit fontScale="47500" lnSpcReduction="20000"/>
          </a:bodyPr>
          <a:lstStyle/>
          <a:p>
            <a:pPr algn="just">
              <a:lnSpc>
                <a:spcPct val="80000"/>
              </a:lnSpc>
            </a:pPr>
            <a:endParaRPr lang="es-AR" sz="4000" dirty="0" smtClean="0"/>
          </a:p>
          <a:p>
            <a:pPr algn="just">
              <a:lnSpc>
                <a:spcPct val="80000"/>
              </a:lnSpc>
            </a:pPr>
            <a:r>
              <a:rPr lang="es-AR" sz="4000" dirty="0" smtClean="0"/>
              <a:t>Finalidad </a:t>
            </a:r>
            <a:r>
              <a:rPr lang="es-AR" sz="4000" dirty="0" smtClean="0"/>
              <a:t>del listado de EP: </a:t>
            </a:r>
            <a:r>
              <a:rPr lang="es-AR" sz="4000" b="1" dirty="0" smtClean="0"/>
              <a:t>solución a la discusión sobre la </a:t>
            </a:r>
            <a:r>
              <a:rPr lang="es-AR" sz="4000" b="1" dirty="0" smtClean="0"/>
              <a:t>causalidad</a:t>
            </a:r>
          </a:p>
          <a:p>
            <a:pPr algn="just">
              <a:lnSpc>
                <a:spcPct val="80000"/>
              </a:lnSpc>
              <a:buNone/>
            </a:pPr>
            <a:endParaRPr lang="es-AR" sz="4000" b="1" dirty="0" smtClean="0"/>
          </a:p>
          <a:p>
            <a:pPr algn="just">
              <a:buNone/>
            </a:pPr>
            <a:r>
              <a:rPr lang="es-AR" sz="4000" dirty="0" smtClean="0"/>
              <a:t>Problema planteado con el COVID19: </a:t>
            </a:r>
            <a:r>
              <a:rPr lang="es-AR" sz="4000" dirty="0" err="1" smtClean="0"/>
              <a:t>comorbilidad</a:t>
            </a:r>
            <a:r>
              <a:rPr lang="es-AR" sz="4000" dirty="0" smtClean="0"/>
              <a:t> o concausa</a:t>
            </a:r>
            <a:r>
              <a:rPr lang="es-AR" sz="4000" dirty="0" smtClean="0"/>
              <a:t>:</a:t>
            </a:r>
          </a:p>
          <a:p>
            <a:pPr algn="just">
              <a:buNone/>
            </a:pPr>
            <a:r>
              <a:rPr lang="es-AR" sz="4000" dirty="0" smtClean="0"/>
              <a:t>A </a:t>
            </a:r>
            <a:r>
              <a:rPr lang="es-AR" sz="4000" dirty="0" smtClean="0"/>
              <a:t>su vez el art. 6 de la LRT establece:</a:t>
            </a:r>
          </a:p>
          <a:p>
            <a:pPr algn="just"/>
            <a:r>
              <a:rPr lang="es-AR" sz="4000" i="1" dirty="0" smtClean="0"/>
              <a:t>“En ningún caso se reconocerá el carácter de </a:t>
            </a:r>
            <a:r>
              <a:rPr lang="es-AR" sz="4000" b="1" i="1" dirty="0" smtClean="0"/>
              <a:t>enfermedad profesional </a:t>
            </a:r>
            <a:r>
              <a:rPr lang="es-AR" sz="4000" i="1" dirty="0" smtClean="0"/>
              <a:t>a la que </a:t>
            </a:r>
            <a:r>
              <a:rPr lang="es-AR" sz="4000" b="1" i="1" dirty="0" smtClean="0"/>
              <a:t>sea consecuencia inmediata, o mediata previsible, de factores ajenos al trabajo o atribuibles al trabajador</a:t>
            </a:r>
            <a:r>
              <a:rPr lang="es-AR" sz="4000" i="1" dirty="0" smtClean="0"/>
              <a:t>, tales como la predisposición o labilidad a contraer determinada dolencia”:</a:t>
            </a:r>
            <a:endParaRPr lang="es-AR" sz="4000" dirty="0" smtClean="0"/>
          </a:p>
          <a:p>
            <a:pPr algn="just">
              <a:lnSpc>
                <a:spcPct val="80000"/>
              </a:lnSpc>
              <a:buNone/>
            </a:pPr>
            <a:endParaRPr lang="es-AR" sz="4000" dirty="0" smtClean="0"/>
          </a:p>
          <a:p>
            <a:pPr algn="just"/>
            <a:r>
              <a:rPr lang="es-AR" sz="4000" dirty="0" smtClean="0"/>
              <a:t>El art. 4  del DNU habla de </a:t>
            </a:r>
            <a:r>
              <a:rPr lang="es-AR" sz="4000" i="1" dirty="0" smtClean="0"/>
              <a:t>"la </a:t>
            </a:r>
            <a:r>
              <a:rPr lang="es-AR" sz="4000" b="1" i="1" dirty="0" smtClean="0"/>
              <a:t>imprescindible y necesaria relación de causalidad directa e inmediata </a:t>
            </a:r>
            <a:r>
              <a:rPr lang="es-AR" sz="4000" b="1" i="1" u="sng" dirty="0" smtClean="0"/>
              <a:t>de la enfermedad </a:t>
            </a:r>
            <a:r>
              <a:rPr lang="es-AR" sz="4000" b="1" i="1" u="sng" dirty="0" smtClean="0"/>
              <a:t>denunciada con </a:t>
            </a:r>
            <a:r>
              <a:rPr lang="es-AR" sz="4000" b="1" i="1" u="sng" dirty="0" smtClean="0"/>
              <a:t>el trabajo </a:t>
            </a:r>
            <a:r>
              <a:rPr lang="es-AR" sz="4000" b="1" i="1" u="sng" dirty="0" smtClean="0"/>
              <a:t>efectuado</a:t>
            </a:r>
            <a:r>
              <a:rPr lang="es-AR" sz="4000" i="1" dirty="0" smtClean="0"/>
              <a:t>"</a:t>
            </a:r>
            <a:endParaRPr lang="es-AR" sz="4000" i="1" dirty="0" smtClean="0"/>
          </a:p>
          <a:p>
            <a:pPr algn="just"/>
            <a:r>
              <a:rPr lang="es-AR" sz="4000" b="1" u="sng" dirty="0" smtClean="0"/>
              <a:t>ART 5 R 48/20: “entre la enfermedad denunciada y la ejecución del trabajo</a:t>
            </a:r>
            <a:r>
              <a:rPr lang="es-AR" sz="4000" b="1" u="sng" dirty="0" smtClean="0"/>
              <a:t>”</a:t>
            </a:r>
          </a:p>
          <a:p>
            <a:pPr algn="just">
              <a:buNone/>
            </a:pPr>
            <a:endParaRPr lang="es-AR" sz="4000" dirty="0" smtClean="0"/>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0"/>
            <a:ext cx="8183880" cy="1051560"/>
          </a:xfrm>
        </p:spPr>
        <p:txBody>
          <a:bodyPr>
            <a:normAutofit/>
          </a:bodyPr>
          <a:lstStyle/>
          <a:p>
            <a:r>
              <a:rPr lang="es-AR" dirty="0" smtClean="0">
                <a:solidFill>
                  <a:schemeClr val="accent3">
                    <a:lumMod val="75000"/>
                  </a:schemeClr>
                </a:solidFill>
              </a:rPr>
              <a:t>CONTENIDO NORMATIVO </a:t>
            </a:r>
            <a:endParaRPr lang="es-MX" dirty="0">
              <a:solidFill>
                <a:schemeClr val="accent3">
                  <a:lumMod val="75000"/>
                </a:schemeClr>
              </a:solidFill>
            </a:endParaRPr>
          </a:p>
        </p:txBody>
      </p:sp>
      <p:sp>
        <p:nvSpPr>
          <p:cNvPr id="3" name="2 Marcador de contenido"/>
          <p:cNvSpPr>
            <a:spLocks noGrp="1"/>
          </p:cNvSpPr>
          <p:nvPr>
            <p:ph idx="1"/>
          </p:nvPr>
        </p:nvSpPr>
        <p:spPr>
          <a:xfrm>
            <a:off x="467544" y="1484784"/>
            <a:ext cx="8183880" cy="4187952"/>
          </a:xfrm>
        </p:spPr>
        <p:txBody>
          <a:bodyPr>
            <a:normAutofit fontScale="70000" lnSpcReduction="20000"/>
          </a:bodyPr>
          <a:lstStyle/>
          <a:p>
            <a:pPr algn="just"/>
            <a:r>
              <a:rPr lang="es-AR" dirty="0" smtClean="0"/>
              <a:t>la relación </a:t>
            </a:r>
            <a:r>
              <a:rPr lang="es-AR" dirty="0" smtClean="0"/>
              <a:t>causal es: </a:t>
            </a:r>
            <a:r>
              <a:rPr lang="es-AR" dirty="0" smtClean="0"/>
              <a:t>tarea       contagio de COVID19 (</a:t>
            </a:r>
            <a:r>
              <a:rPr lang="es-AR" dirty="0" err="1" smtClean="0"/>
              <a:t>ocasionalidad</a:t>
            </a:r>
            <a:r>
              <a:rPr lang="es-AR" dirty="0" smtClean="0"/>
              <a:t> / exposición a riesgo)</a:t>
            </a:r>
            <a:endParaRPr lang="es-AR" dirty="0" smtClean="0"/>
          </a:p>
          <a:p>
            <a:pPr algn="just"/>
            <a:endParaRPr lang="es-AR" dirty="0" smtClean="0"/>
          </a:p>
          <a:p>
            <a:pPr algn="just"/>
            <a:r>
              <a:rPr lang="es-AR" dirty="0" smtClean="0"/>
              <a:t>La relación causal </a:t>
            </a:r>
            <a:r>
              <a:rPr lang="es-AR" b="1" u="sng" dirty="0" smtClean="0"/>
              <a:t>no</a:t>
            </a:r>
            <a:r>
              <a:rPr lang="es-AR" dirty="0" smtClean="0"/>
              <a:t> es:</a:t>
            </a:r>
          </a:p>
          <a:p>
            <a:pPr algn="just">
              <a:buNone/>
            </a:pPr>
            <a:r>
              <a:rPr lang="es-AR" b="1" dirty="0" smtClean="0"/>
              <a:t>	</a:t>
            </a:r>
            <a:r>
              <a:rPr lang="es-AR" dirty="0" smtClean="0"/>
              <a:t>enfermedad        consecuencias dañosas (secuelas o muerte).</a:t>
            </a:r>
          </a:p>
          <a:p>
            <a:pPr algn="just">
              <a:buNone/>
            </a:pPr>
            <a:endParaRPr lang="es-AR" dirty="0" smtClean="0"/>
          </a:p>
          <a:p>
            <a:pPr algn="just"/>
            <a:r>
              <a:rPr lang="es-AR" dirty="0" smtClean="0"/>
              <a:t>la causa </a:t>
            </a:r>
            <a:r>
              <a:rPr lang="es-AR" dirty="0" smtClean="0"/>
              <a:t>del </a:t>
            </a:r>
            <a:r>
              <a:rPr lang="es-AR" dirty="0" smtClean="0"/>
              <a:t>COVID19 es la </a:t>
            </a:r>
            <a:r>
              <a:rPr lang="es-AR" b="1" dirty="0" smtClean="0"/>
              <a:t>exposición</a:t>
            </a:r>
            <a:r>
              <a:rPr lang="es-AR" dirty="0" smtClean="0"/>
              <a:t> laboral, (independientemente de la gravedad de sus consecuencias si hay otras </a:t>
            </a:r>
            <a:r>
              <a:rPr lang="es-AR" dirty="0" err="1" smtClean="0"/>
              <a:t>otras</a:t>
            </a:r>
            <a:r>
              <a:rPr lang="es-AR" dirty="0" smtClean="0"/>
              <a:t> patologías o avanzada edad</a:t>
            </a:r>
            <a:r>
              <a:rPr lang="es-AR" dirty="0" smtClean="0"/>
              <a:t>)</a:t>
            </a:r>
          </a:p>
          <a:p>
            <a:pPr algn="just"/>
            <a:endParaRPr lang="es-AR" dirty="0" smtClean="0"/>
          </a:p>
          <a:p>
            <a:pPr algn="just"/>
            <a:r>
              <a:rPr lang="es-AR" dirty="0" smtClean="0"/>
              <a:t>24.557 texto originario – listado cerrado</a:t>
            </a:r>
          </a:p>
          <a:p>
            <a:pPr algn="just"/>
            <a:r>
              <a:rPr lang="es-AR" dirty="0" smtClean="0"/>
              <a:t>El </a:t>
            </a:r>
            <a:r>
              <a:rPr lang="es-AR" dirty="0" smtClean="0"/>
              <a:t>listado identificará agente de riesgo, cuadros clínicos y actividades, </a:t>
            </a:r>
            <a:r>
              <a:rPr lang="es-AR" b="1" dirty="0" smtClean="0"/>
              <a:t>en capacidad de determinar </a:t>
            </a:r>
            <a:r>
              <a:rPr lang="es-AR" b="1" u="sng" dirty="0" smtClean="0"/>
              <a:t>por </a:t>
            </a:r>
            <a:r>
              <a:rPr lang="es-AR" b="1" u="sng" dirty="0" smtClean="0"/>
              <a:t>sí</a:t>
            </a:r>
            <a:r>
              <a:rPr lang="es-AR" b="1" dirty="0" smtClean="0"/>
              <a:t> </a:t>
            </a:r>
            <a:r>
              <a:rPr lang="es-AR" b="1" dirty="0" smtClean="0"/>
              <a:t>la enfermedad profesion</a:t>
            </a:r>
            <a:r>
              <a:rPr lang="es-AR" dirty="0" smtClean="0"/>
              <a:t>al.</a:t>
            </a:r>
            <a:endParaRPr lang="es-AR" dirty="0" smtClean="0"/>
          </a:p>
          <a:p>
            <a:pPr algn="just"/>
            <a:endParaRPr lang="es-AR" sz="1400" dirty="0" smtClean="0"/>
          </a:p>
          <a:p>
            <a:endParaRPr lang="es-MX" dirty="0"/>
          </a:p>
        </p:txBody>
      </p:sp>
      <p:sp>
        <p:nvSpPr>
          <p:cNvPr id="4" name="3 Flecha derecha"/>
          <p:cNvSpPr/>
          <p:nvPr/>
        </p:nvSpPr>
        <p:spPr>
          <a:xfrm>
            <a:off x="2555776" y="2708920"/>
            <a:ext cx="86409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Flecha derecha"/>
          <p:cNvSpPr/>
          <p:nvPr/>
        </p:nvSpPr>
        <p:spPr>
          <a:xfrm flipV="1">
            <a:off x="4788024" y="1628800"/>
            <a:ext cx="720080" cy="144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04664"/>
            <a:ext cx="8183880" cy="1051560"/>
          </a:xfrm>
        </p:spPr>
        <p:txBody>
          <a:bodyPr/>
          <a:lstStyle/>
          <a:p>
            <a:r>
              <a:rPr lang="es-AR" dirty="0" smtClean="0">
                <a:solidFill>
                  <a:schemeClr val="accent3">
                    <a:lumMod val="75000"/>
                  </a:schemeClr>
                </a:solidFill>
              </a:rPr>
              <a:t>CCC</a:t>
            </a:r>
            <a:endParaRPr lang="es-MX" dirty="0">
              <a:solidFill>
                <a:schemeClr val="accent3">
                  <a:lumMod val="75000"/>
                </a:schemeClr>
              </a:solidFill>
            </a:endParaRPr>
          </a:p>
        </p:txBody>
      </p:sp>
      <p:sp>
        <p:nvSpPr>
          <p:cNvPr id="3" name="2 Marcador de contenido"/>
          <p:cNvSpPr>
            <a:spLocks noGrp="1"/>
          </p:cNvSpPr>
          <p:nvPr>
            <p:ph idx="1"/>
          </p:nvPr>
        </p:nvSpPr>
        <p:spPr>
          <a:xfrm>
            <a:off x="467544" y="1340768"/>
            <a:ext cx="8183880" cy="4968552"/>
          </a:xfrm>
        </p:spPr>
        <p:txBody>
          <a:bodyPr>
            <a:noAutofit/>
          </a:bodyPr>
          <a:lstStyle/>
          <a:p>
            <a:pPr algn="just">
              <a:buNone/>
            </a:pPr>
            <a:r>
              <a:rPr lang="es-AR" sz="2000" dirty="0" smtClean="0"/>
              <a:t>   ARTICULO </a:t>
            </a:r>
            <a:r>
              <a:rPr lang="es-AR" sz="2000" dirty="0" smtClean="0"/>
              <a:t>1726.- Relación causal. Son reparables las </a:t>
            </a:r>
            <a:r>
              <a:rPr lang="es-AR" sz="2000" b="1" dirty="0" smtClean="0"/>
              <a:t>consecuencias dañosas </a:t>
            </a:r>
            <a:r>
              <a:rPr lang="es-AR" sz="2000" dirty="0" smtClean="0"/>
              <a:t>que tienen </a:t>
            </a:r>
            <a:r>
              <a:rPr lang="es-AR" sz="2000" b="1" u="sng" dirty="0" smtClean="0"/>
              <a:t>nexo adecuado de </a:t>
            </a:r>
            <a:r>
              <a:rPr lang="es-AR" sz="2000" b="1" u="sng" dirty="0" smtClean="0"/>
              <a:t>causalidad</a:t>
            </a:r>
            <a:r>
              <a:rPr lang="es-AR" sz="2000" b="1" dirty="0" smtClean="0"/>
              <a:t> </a:t>
            </a:r>
            <a:r>
              <a:rPr lang="es-AR" sz="2000" dirty="0" smtClean="0"/>
              <a:t>con </a:t>
            </a:r>
            <a:r>
              <a:rPr lang="es-AR" sz="2000" dirty="0" smtClean="0"/>
              <a:t>el </a:t>
            </a:r>
            <a:r>
              <a:rPr lang="es-AR" sz="2000" b="1" dirty="0" smtClean="0"/>
              <a:t>hecho productor del daño</a:t>
            </a:r>
            <a:r>
              <a:rPr lang="es-AR" sz="2000" dirty="0" smtClean="0"/>
              <a:t>. Excepto disposición legal en contrario, se indemnizan las consecuencias inmediatas y las mediatas previsibles.</a:t>
            </a:r>
            <a:br>
              <a:rPr lang="es-AR" sz="2000" dirty="0" smtClean="0"/>
            </a:br>
            <a:r>
              <a:rPr lang="es-AR" sz="2000" dirty="0" smtClean="0"/>
              <a:t/>
            </a:r>
            <a:br>
              <a:rPr lang="es-AR" sz="2000" dirty="0" smtClean="0"/>
            </a:br>
            <a:r>
              <a:rPr lang="es-AR" sz="2000" dirty="0" smtClean="0"/>
              <a:t/>
            </a:r>
            <a:br>
              <a:rPr lang="es-AR" sz="2000" dirty="0" smtClean="0"/>
            </a:br>
            <a:r>
              <a:rPr lang="es-AR" sz="2000" dirty="0" smtClean="0"/>
              <a:t>ARTICULO 1728.- </a:t>
            </a:r>
            <a:r>
              <a:rPr lang="es-AR" sz="2000" b="1" dirty="0" smtClean="0"/>
              <a:t>Previsibilidad contractual</a:t>
            </a:r>
            <a:r>
              <a:rPr lang="es-AR" sz="2000" dirty="0" smtClean="0"/>
              <a:t>. En los contratos se responde por las consecuencias que las partes previeron o pudieron haber previsto al momento de su celebración. Cuando existe dolo del deudor, la responsabilidad se fija tomando en cuenta estas consecuencias también al momento del incumplimiento</a:t>
            </a:r>
            <a:r>
              <a:rPr lang="es-AR" sz="2000" dirty="0" smtClean="0"/>
              <a:t>.</a:t>
            </a:r>
            <a:endParaRPr lang="es-MX" sz="2000" dirty="0"/>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268760"/>
            <a:ext cx="8183880" cy="4770856"/>
          </a:xfrm>
        </p:spPr>
        <p:txBody>
          <a:bodyPr>
            <a:normAutofit fontScale="70000" lnSpcReduction="20000"/>
          </a:bodyPr>
          <a:lstStyle/>
          <a:p>
            <a:pPr algn="just">
              <a:buNone/>
            </a:pPr>
            <a:r>
              <a:rPr lang="es-AR" i="1" dirty="0" smtClean="0"/>
              <a:t>   El </a:t>
            </a:r>
            <a:r>
              <a:rPr lang="es-AR" i="1" dirty="0" smtClean="0"/>
              <a:t>COVID-19…para </a:t>
            </a:r>
            <a:r>
              <a:rPr lang="es-AR" i="1" dirty="0" smtClean="0"/>
              <a:t>los trabajadores expuestos al riesgo en función de su </a:t>
            </a:r>
            <a:r>
              <a:rPr lang="es-AR" i="1" dirty="0" smtClean="0"/>
              <a:t>actividad…podría </a:t>
            </a:r>
            <a:r>
              <a:rPr lang="es-AR" i="1" dirty="0" smtClean="0"/>
              <a:t>merecer tutela dentro del art. 6º, </a:t>
            </a:r>
            <a:r>
              <a:rPr lang="es-AR" i="1" dirty="0" err="1" smtClean="0"/>
              <a:t>apart</a:t>
            </a:r>
            <a:r>
              <a:rPr lang="es-AR" i="1" dirty="0" smtClean="0"/>
              <a:t>. 2º, inc. b), de la LRT, pues en la adquisición del virus existirá </a:t>
            </a:r>
            <a:r>
              <a:rPr lang="es-AR" i="1" dirty="0" err="1" smtClean="0"/>
              <a:t>unicausalidad</a:t>
            </a:r>
            <a:r>
              <a:rPr lang="es-AR" i="1" dirty="0" smtClean="0"/>
              <a:t>. Reiteramos que no cabe confundir los dos tramos de la relación causal, perteneciendo el contagio al primero, donde no inciden las eventuales dolencias previas (que podrán agravar o no las consecuencias </a:t>
            </a:r>
            <a:r>
              <a:rPr lang="es-AR" b="1" i="1" dirty="0" smtClean="0"/>
              <a:t>El derecho de daños laborales y el coronavirus Reglas generales para la cobertura del COVID-19 y análisis del DNU 367/2020 Juan J. </a:t>
            </a:r>
            <a:r>
              <a:rPr lang="es-AR" b="1" i="1" dirty="0" err="1" smtClean="0"/>
              <a:t>Formaro</a:t>
            </a:r>
            <a:r>
              <a:rPr lang="es-AR" b="1" i="1" dirty="0" smtClean="0"/>
              <a:t> (*), Diego A. Barreiro (**) y Eduardo E. </a:t>
            </a:r>
            <a:r>
              <a:rPr lang="es-AR" b="1" i="1" dirty="0" err="1" smtClean="0"/>
              <a:t>Curutchet</a:t>
            </a:r>
            <a:r>
              <a:rPr lang="es-AR" b="1" i="1" dirty="0" smtClean="0"/>
              <a:t> (***) LL </a:t>
            </a:r>
            <a:r>
              <a:rPr lang="es-AR" b="1" i="1" dirty="0" smtClean="0"/>
              <a:t>21/4</a:t>
            </a:r>
          </a:p>
          <a:p>
            <a:pPr algn="just">
              <a:buNone/>
            </a:pPr>
            <a:endParaRPr lang="es-AR" b="1" i="1" dirty="0" smtClean="0"/>
          </a:p>
          <a:p>
            <a:pPr algn="just"/>
            <a:r>
              <a:rPr lang="es-AR" i="1" dirty="0" smtClean="0"/>
              <a:t>Posibilidad de objetar art. 6 2:</a:t>
            </a:r>
          </a:p>
          <a:p>
            <a:pPr algn="just"/>
            <a:r>
              <a:rPr lang="es-AR" i="1" dirty="0" smtClean="0"/>
              <a:t>régimen más perjudicial que EL (incoherencia sistémica) </a:t>
            </a:r>
          </a:p>
          <a:p>
            <a:pPr algn="just"/>
            <a:r>
              <a:rPr lang="es-AR" i="1" dirty="0" smtClean="0"/>
              <a:t>régimen más perjudicial que el CCC (CCC 1726/1727)</a:t>
            </a:r>
            <a:endParaRPr lang="es-MX" i="1" dirty="0"/>
          </a:p>
        </p:txBody>
      </p:sp>
      <p:sp>
        <p:nvSpPr>
          <p:cNvPr id="4" name="3 Título"/>
          <p:cNvSpPr>
            <a:spLocks noGrp="1"/>
          </p:cNvSpPr>
          <p:nvPr>
            <p:ph type="title"/>
          </p:nvPr>
        </p:nvSpPr>
        <p:spPr>
          <a:xfrm>
            <a:off x="467544" y="476672"/>
            <a:ext cx="8183880" cy="864096"/>
          </a:xfrm>
        </p:spPr>
        <p:txBody>
          <a:bodyPr/>
          <a:lstStyle/>
          <a:p>
            <a:r>
              <a:rPr lang="es-AR" dirty="0" err="1" smtClean="0">
                <a:solidFill>
                  <a:schemeClr val="accent3">
                    <a:lumMod val="75000"/>
                  </a:schemeClr>
                </a:solidFill>
              </a:rPr>
              <a:t>Unicausalidad</a:t>
            </a:r>
            <a:r>
              <a:rPr lang="es-AR" dirty="0" smtClean="0">
                <a:solidFill>
                  <a:schemeClr val="accent3">
                    <a:lumMod val="75000"/>
                  </a:schemeClr>
                </a:solidFill>
              </a:rPr>
              <a:t> del contagio</a:t>
            </a:r>
            <a:endParaRPr lang="es-MX" dirty="0">
              <a:solidFill>
                <a:schemeClr val="accent3">
                  <a:lumMod val="75000"/>
                </a:schemeClr>
              </a:solidFill>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39552" y="548680"/>
            <a:ext cx="8064896" cy="5539978"/>
          </a:xfrm>
          <a:prstGeom prst="rect">
            <a:avLst/>
          </a:prstGeom>
        </p:spPr>
        <p:txBody>
          <a:bodyPr wrap="square">
            <a:spAutoFit/>
          </a:bodyPr>
          <a:lstStyle/>
          <a:p>
            <a:pPr algn="just"/>
            <a:r>
              <a:rPr lang="es-MX" sz="2400" b="1" dirty="0" smtClean="0">
                <a:solidFill>
                  <a:srgbClr val="0206AE"/>
                </a:solidFill>
              </a:rPr>
              <a:t>SUPREMA CORTE DE JUSTICIA DE MENDOZA “CHIRINO, A. M. C/CONSOLIDAR ART SA P/ ENFERMEDAD ACCIDENTE” S/ INCONSTITUCIONALIDAD.-CASACION". 26/03/08 </a:t>
            </a:r>
          </a:p>
          <a:p>
            <a:pPr algn="just"/>
            <a:endParaRPr lang="es-MX" sz="2400" dirty="0" smtClean="0"/>
          </a:p>
          <a:p>
            <a:pPr algn="just">
              <a:buFontTx/>
              <a:buChar char="-"/>
            </a:pPr>
            <a:r>
              <a:rPr lang="es-MX" sz="2400" i="1" dirty="0" smtClean="0"/>
              <a:t>“La Cámara consideró a todos los agentes en juego en el caso debatido (hipertensión, obesidad y ambiente laboral) como equivalentes, igualando sus incidencias al punto de tenerlas a todos y a la vez a cualquiera de ellas por causa de la muerte del trabajador, </a:t>
            </a:r>
            <a:r>
              <a:rPr lang="es-MX" sz="2400" b="1" i="1" dirty="0" smtClean="0"/>
              <a:t>lo que resulta excesivo e irracional</a:t>
            </a:r>
            <a:r>
              <a:rPr lang="es-MX" sz="2400" i="1" dirty="0" smtClean="0"/>
              <a:t>. No es </a:t>
            </a:r>
            <a:r>
              <a:rPr lang="es-MX" sz="2400" b="1" i="1" dirty="0" smtClean="0"/>
              <a:t>causa</a:t>
            </a:r>
            <a:r>
              <a:rPr lang="es-MX" sz="2400" i="1" dirty="0" smtClean="0"/>
              <a:t> del daño </a:t>
            </a:r>
            <a:r>
              <a:rPr lang="es-MX" sz="2400" b="1" i="1" dirty="0" smtClean="0"/>
              <a:t>cualquier condición </a:t>
            </a:r>
            <a:r>
              <a:rPr lang="es-MX" sz="2400" i="1" dirty="0" smtClean="0"/>
              <a:t>sino aquella que es, en general, idónea para producirlo</a:t>
            </a:r>
            <a:r>
              <a:rPr lang="es-MX" sz="2400" i="1" dirty="0" smtClean="0"/>
              <a:t>...”</a:t>
            </a:r>
          </a:p>
          <a:p>
            <a:pPr algn="just"/>
            <a:endParaRPr lang="es-AR" sz="2400" i="1" dirty="0" smtClean="0"/>
          </a:p>
          <a:p>
            <a:pPr algn="just"/>
            <a:r>
              <a:rPr lang="es-AR" sz="2400" i="1" dirty="0" smtClean="0"/>
              <a:t>MODIFICACIÓN DEL ART. 6 + PREVISIBILIDAD</a:t>
            </a:r>
            <a:endParaRPr lang="es-MX" sz="2400" i="1" dirty="0" smtClean="0"/>
          </a:p>
          <a:p>
            <a:pPr algn="just"/>
            <a:endParaRPr lang="es-MX" dirty="0" smtClean="0"/>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395536" y="332656"/>
            <a:ext cx="8280920" cy="5816977"/>
          </a:xfrm>
          <a:prstGeom prst="rect">
            <a:avLst/>
          </a:prstGeom>
          <a:noFill/>
        </p:spPr>
        <p:txBody>
          <a:bodyPr wrap="square" rtlCol="0">
            <a:spAutoFit/>
          </a:bodyPr>
          <a:lstStyle/>
          <a:p>
            <a:pPr algn="just"/>
            <a:endParaRPr lang="es-MX" sz="1200" dirty="0" smtClean="0">
              <a:latin typeface="+mn-lt"/>
            </a:endParaRPr>
          </a:p>
          <a:p>
            <a:pPr algn="just"/>
            <a:r>
              <a:rPr lang="es-MX" sz="1200" dirty="0" smtClean="0">
                <a:solidFill>
                  <a:srgbClr val="0206AE"/>
                </a:solidFill>
                <a:latin typeface="+mn-lt"/>
              </a:rPr>
              <a:t>Criterio de previsibilidad en la evaluación de la relación de causalidad del evento dañoso: </a:t>
            </a:r>
          </a:p>
          <a:p>
            <a:pPr algn="just"/>
            <a:r>
              <a:rPr lang="es-MX" sz="1200" i="1" dirty="0" smtClean="0">
                <a:latin typeface="+mn-lt"/>
              </a:rPr>
              <a:t>"El a quo al establecer la relación de causalidad entre el hecho del agente (ambiente laboral- obesidad- hipertensión) y el daño de la víctima (su muerte) para determinar cuál es jurídicamente relevante a la hora de fundar una condena indemnizatoria olvida que en nuestro ordenamiento jurídico el quid se encuentra en la “</a:t>
            </a:r>
            <a:r>
              <a:rPr lang="es-MX" sz="1200" b="1" i="1" dirty="0" smtClean="0">
                <a:latin typeface="+mn-lt"/>
              </a:rPr>
              <a:t>previsibilidad</a:t>
            </a:r>
            <a:r>
              <a:rPr lang="es-MX" sz="1200" i="1" dirty="0" smtClean="0">
                <a:latin typeface="+mn-lt"/>
              </a:rPr>
              <a:t>”. Es decir, que olvida considerar que cuando el agente, autor del hecho, pudo al momento de realizarlo anticipar sus efectos dañosos los mismos son la consecuencia jurídica resarcible. A mi entender era previsible que una persona obesa e hipertensa sometida a trabajos de esfuerzo realizados a altas temperatura y en horario nocturno, siguiendo el curso normal y ordinario de las cosas, tuviera un accidente cerebro vascular como el sufrido por el causante y en su virtud es correcta la atribución de tal consecuencia al ambiente laboral que es quien debe responder por ellas…”.</a:t>
            </a:r>
          </a:p>
          <a:p>
            <a:pPr algn="just"/>
            <a:r>
              <a:rPr lang="es-MX" sz="1200" dirty="0" smtClean="0">
                <a:latin typeface="+mn-lt"/>
              </a:rPr>
              <a:t> </a:t>
            </a:r>
            <a:endParaRPr lang="es-MX" sz="1200" dirty="0" smtClean="0">
              <a:latin typeface="+mn-lt"/>
            </a:endParaRPr>
          </a:p>
          <a:p>
            <a:pPr algn="just"/>
            <a:r>
              <a:rPr lang="es-AR" sz="1200" dirty="0" smtClean="0">
                <a:solidFill>
                  <a:srgbClr val="0206AE"/>
                </a:solidFill>
                <a:latin typeface="+mn-lt"/>
              </a:rPr>
              <a:t>Modificación del art. 6 de la LRT</a:t>
            </a:r>
            <a:endParaRPr lang="es-MX" sz="1200" dirty="0" smtClean="0">
              <a:solidFill>
                <a:srgbClr val="0206AE"/>
              </a:solidFill>
              <a:latin typeface="+mn-lt"/>
            </a:endParaRPr>
          </a:p>
          <a:p>
            <a:pPr algn="just"/>
            <a:r>
              <a:rPr lang="es-MX" sz="1200" i="1" dirty="0" smtClean="0">
                <a:latin typeface="+mn-lt"/>
              </a:rPr>
              <a:t>"En este marco se sitúa el Decreto 1278/00, superador del texto originario de la ley 24457 que era en extremo rígido al seguir la técnica del listado cerrado y de triple columna; y permitió ampliar, en el caso concreto, el listado del art. 6 de la L.R.T. respecto de aquellas patologías donde se identifique como causa directa al trabajo a los fines de su cobertura y consiguiente reparación. Expresamente el citado Decreto reconoce en sus “considerandos” que “... con la sanción de la Ley n° 24557 nuestro país ha adoptado un nuevo régimen en materia de prevención y reparación de los riesgos del trabajo, inscripto en el concepto amplio de la seguridad social...” Se disponen soluciones para el caso de enfermedades no previstas en el listado que “..receptan la aplicación de elementales principios de justicia social...” Entre las correcciones al sistema de reparación que produjo el Decreto 1278/00 se mencionan: la incorporación de un cuarto factor a considerar en el listado, que es la “exposición” y </a:t>
            </a:r>
            <a:r>
              <a:rPr lang="es-MX" sz="1200" b="1" i="1" dirty="0" smtClean="0">
                <a:latin typeface="+mn-lt"/>
              </a:rPr>
              <a:t>se eliminó la fórmula "en capacidad de determinar por sí la enfermedad" </a:t>
            </a:r>
            <a:r>
              <a:rPr lang="es-MX" sz="1200" i="1" dirty="0" smtClean="0">
                <a:latin typeface="+mn-lt"/>
              </a:rPr>
              <a:t>que el texto originario consignaba al final del primer párrafo. Esta supresión podría ser interpretada como de </a:t>
            </a:r>
            <a:r>
              <a:rPr lang="es-MX" sz="1200" b="1" i="1" dirty="0" smtClean="0">
                <a:latin typeface="+mn-lt"/>
              </a:rPr>
              <a:t>cancelación de la exigencia de causalidad exclusiva y la consecuente cobertura de las enfermedades incluidas en el listado en las que el ámbito laboral haya operado tan sólo como un factor </a:t>
            </a:r>
            <a:r>
              <a:rPr lang="es-MX" sz="1200" b="1" i="1" dirty="0" err="1" smtClean="0">
                <a:latin typeface="+mn-lt"/>
              </a:rPr>
              <a:t>concausal</a:t>
            </a:r>
            <a:r>
              <a:rPr lang="es-MX" sz="1200" b="1" i="1" dirty="0" smtClean="0">
                <a:latin typeface="+mn-lt"/>
              </a:rPr>
              <a:t> </a:t>
            </a:r>
            <a:r>
              <a:rPr lang="es-MX" sz="1200" i="1" dirty="0" smtClean="0">
                <a:latin typeface="+mn-lt"/>
              </a:rPr>
              <a:t>(conf. </a:t>
            </a:r>
            <a:r>
              <a:rPr lang="es-MX" sz="1200" i="1" dirty="0" err="1" smtClean="0">
                <a:latin typeface="+mn-lt"/>
              </a:rPr>
              <a:t>Ackerman</a:t>
            </a:r>
            <a:r>
              <a:rPr lang="es-MX" sz="1200" i="1" dirty="0" smtClean="0">
                <a:latin typeface="+mn-lt"/>
              </a:rPr>
              <a:t>, Mario E. y Tosca, Diego M. “Tratado de Derecho del Trabajo” T. VI, pg.141; Maza, Miguel “Manual básico sobre la Ley de Riesgos del Trabajo”. Universidad, Bs. As., 2001, pg. 66 y 69)“…”</a:t>
            </a:r>
          </a:p>
          <a:p>
            <a:pPr algn="just"/>
            <a:endParaRPr lang="es-MX" sz="1200" dirty="0"/>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a:xfrm>
            <a:off x="539552" y="620688"/>
            <a:ext cx="8229600" cy="4164013"/>
          </a:xfrm>
        </p:spPr>
        <p:txBody>
          <a:bodyPr/>
          <a:lstStyle/>
          <a:p>
            <a:pPr eaLnBrk="1" hangingPunct="1"/>
            <a:r>
              <a:rPr lang="es-ES" dirty="0" smtClean="0"/>
              <a:t>Muchas gracias</a:t>
            </a:r>
            <a:br>
              <a:rPr lang="es-ES" dirty="0" smtClean="0"/>
            </a:br>
            <a:r>
              <a:rPr lang="es-ES" dirty="0" smtClean="0"/>
              <a:t>por su atención</a:t>
            </a:r>
          </a:p>
        </p:txBody>
      </p:sp>
      <p:sp>
        <p:nvSpPr>
          <p:cNvPr id="4099" name="Rectangle 3">
            <a:hlinkClick r:id=""/>
          </p:cNvPr>
          <p:cNvSpPr>
            <a:spLocks noChangeArrowheads="1"/>
          </p:cNvSpPr>
          <p:nvPr/>
        </p:nvSpPr>
        <p:spPr bwMode="auto">
          <a:xfrm>
            <a:off x="3059832" y="332656"/>
            <a:ext cx="5425781" cy="636328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endParaRPr lang="es-AR" dirty="0" smtClean="0"/>
          </a:p>
          <a:p>
            <a:pPr lvl="0"/>
            <a:endParaRPr lang="es-AR" i="1" dirty="0" smtClean="0">
              <a:latin typeface="Arial" pitchFamily="34" charset="0"/>
              <a:ea typeface="Times New Roman" pitchFamily="18" charset="0"/>
              <a:cs typeface="Arial" pitchFamily="34" charset="0"/>
            </a:endParaRPr>
          </a:p>
          <a:p>
            <a:pPr lvl="0"/>
            <a:endParaRPr lang="es-ES" i="1" dirty="0" smtClean="0">
              <a:latin typeface="Arial" pitchFamily="34" charset="0"/>
              <a:ea typeface="Times New Roman" pitchFamily="18" charset="0"/>
              <a:cs typeface="Arial" pitchFamily="34" charset="0"/>
            </a:endParaRPr>
          </a:p>
          <a:p>
            <a:pPr lvl="0"/>
            <a:r>
              <a:rPr lang="es-AR" i="1" dirty="0" smtClean="0"/>
              <a:t>El futuro ya llegó</a:t>
            </a:r>
            <a:br>
              <a:rPr lang="es-AR" i="1" dirty="0" smtClean="0"/>
            </a:br>
            <a:r>
              <a:rPr lang="es-AR" i="1" dirty="0" smtClean="0"/>
              <a:t>Llegó como vos no lo esperabas </a:t>
            </a:r>
          </a:p>
          <a:p>
            <a:pPr lvl="0"/>
            <a:endParaRPr lang="es-AR" dirty="0" smtClean="0">
              <a:latin typeface="Arial" pitchFamily="34" charset="0"/>
              <a:cs typeface="Arial" pitchFamily="34" charset="0"/>
            </a:endParaRPr>
          </a:p>
          <a:p>
            <a:pPr lvl="0"/>
            <a:endParaRPr lang="es-AR" dirty="0" smtClean="0">
              <a:latin typeface="Arial" pitchFamily="34" charset="0"/>
              <a:cs typeface="Arial" pitchFamily="34" charset="0"/>
            </a:endParaRPr>
          </a:p>
          <a:p>
            <a:pPr lvl="0"/>
            <a:r>
              <a:rPr lang="es-AR" dirty="0" smtClean="0">
                <a:latin typeface="Arial" pitchFamily="34" charset="0"/>
                <a:cs typeface="Arial" pitchFamily="34" charset="0"/>
              </a:rPr>
              <a:t>PATRICIO REY Y SUS REDONDITOS DE RICOTA</a:t>
            </a:r>
          </a:p>
          <a:p>
            <a:pPr lvl="0"/>
            <a:endParaRPr lang="es-AR" sz="1050" dirty="0" smtClean="0">
              <a:latin typeface="Arial" pitchFamily="34" charset="0"/>
              <a:cs typeface="Arial" pitchFamily="34" charset="0"/>
            </a:endParaRPr>
          </a:p>
          <a:p>
            <a:pPr lvl="0"/>
            <a:endParaRPr lang="es-AR" sz="1050" dirty="0" smtClean="0">
              <a:latin typeface="Arial" pitchFamily="34" charset="0"/>
              <a:cs typeface="Arial" pitchFamily="34" charset="0"/>
            </a:endParaRPr>
          </a:p>
          <a:p>
            <a:pPr lvl="0"/>
            <a:endParaRPr lang="es-AR" sz="1050" dirty="0" smtClean="0">
              <a:latin typeface="Arial" pitchFamily="34" charset="0"/>
              <a:cs typeface="Arial" pitchFamily="34" charset="0"/>
            </a:endParaRPr>
          </a:p>
          <a:p>
            <a:pPr lvl="0"/>
            <a:endParaRPr lang="es-AR" sz="1050" dirty="0" smtClean="0">
              <a:latin typeface="Arial" pitchFamily="34" charset="0"/>
              <a:cs typeface="Arial" pitchFamily="34" charset="0"/>
            </a:endParaRPr>
          </a:p>
          <a:p>
            <a:pPr lvl="0"/>
            <a:endParaRPr lang="es-AR" sz="1050" dirty="0" smtClean="0">
              <a:latin typeface="Arial" pitchFamily="34" charset="0"/>
              <a:cs typeface="Arial" pitchFamily="34" charset="0"/>
            </a:endParaRPr>
          </a:p>
          <a:p>
            <a:pPr lvl="0"/>
            <a:endParaRPr lang="es-AR" sz="1050" dirty="0" smtClean="0">
              <a:latin typeface="Arial" pitchFamily="34" charset="0"/>
              <a:cs typeface="Arial" pitchFamily="34" charset="0"/>
            </a:endParaRPr>
          </a:p>
          <a:p>
            <a:pPr lvl="0"/>
            <a:endParaRPr lang="es-AR" sz="1050" dirty="0" smtClean="0">
              <a:latin typeface="Arial" pitchFamily="34" charset="0"/>
              <a:cs typeface="Arial" pitchFamily="34" charset="0"/>
            </a:endParaRPr>
          </a:p>
          <a:p>
            <a:pPr lvl="0"/>
            <a:endParaRPr lang="es-AR" sz="1050" dirty="0" smtClean="0">
              <a:latin typeface="Arial" pitchFamily="34" charset="0"/>
              <a:cs typeface="Arial" pitchFamily="34" charset="0"/>
            </a:endParaRPr>
          </a:p>
          <a:p>
            <a:pPr lvl="0"/>
            <a:endParaRPr lang="es-AR" sz="1050" dirty="0" smtClean="0">
              <a:latin typeface="Arial" pitchFamily="34" charset="0"/>
              <a:cs typeface="Arial" pitchFamily="34" charset="0"/>
            </a:endParaRPr>
          </a:p>
          <a:p>
            <a:pPr lvl="0"/>
            <a:endParaRPr lang="es-AR" sz="1050" dirty="0" smtClean="0">
              <a:latin typeface="Arial" pitchFamily="34" charset="0"/>
              <a:cs typeface="Arial" pitchFamily="34" charset="0"/>
            </a:endParaRPr>
          </a:p>
          <a:p>
            <a:pPr lvl="0"/>
            <a:endParaRPr lang="es-AR" sz="1050" dirty="0" smtClean="0">
              <a:latin typeface="Arial" pitchFamily="34" charset="0"/>
              <a:cs typeface="Arial" pitchFamily="34" charset="0"/>
            </a:endParaRPr>
          </a:p>
          <a:p>
            <a:pPr lvl="0"/>
            <a:endParaRPr lang="es-AR" sz="1050" dirty="0" smtClean="0">
              <a:latin typeface="Arial" pitchFamily="34" charset="0"/>
              <a:cs typeface="Arial" pitchFamily="34" charset="0"/>
            </a:endParaRPr>
          </a:p>
          <a:p>
            <a:pPr lvl="0"/>
            <a:endParaRPr lang="es-AR" sz="1050" dirty="0" smtClean="0">
              <a:latin typeface="Arial" pitchFamily="34" charset="0"/>
              <a:cs typeface="Arial" pitchFamily="34" charset="0"/>
            </a:endParaRPr>
          </a:p>
          <a:p>
            <a:pPr lvl="0"/>
            <a:endParaRPr lang="es-AR" sz="1050" dirty="0" smtClean="0">
              <a:latin typeface="Arial" pitchFamily="34" charset="0"/>
              <a:cs typeface="Arial" pitchFamily="34" charset="0"/>
            </a:endParaRPr>
          </a:p>
          <a:p>
            <a:pPr lvl="0"/>
            <a:endParaRPr lang="es-AR" sz="1050" dirty="0" smtClean="0">
              <a:latin typeface="Arial" pitchFamily="34" charset="0"/>
              <a:cs typeface="Arial" pitchFamily="34" charset="0"/>
            </a:endParaRPr>
          </a:p>
          <a:p>
            <a:pPr lvl="0"/>
            <a:endParaRPr lang="es-AR" sz="1050" dirty="0" smtClean="0">
              <a:latin typeface="Arial" pitchFamily="34" charset="0"/>
              <a:cs typeface="Arial" pitchFamily="34" charset="0"/>
            </a:endParaRPr>
          </a:p>
          <a:p>
            <a:pPr lvl="0"/>
            <a:endParaRPr lang="es-AR" sz="1050" dirty="0" smtClean="0">
              <a:latin typeface="Arial" pitchFamily="34" charset="0"/>
              <a:cs typeface="Arial" pitchFamily="34" charset="0"/>
            </a:endParaRPr>
          </a:p>
          <a:p>
            <a:pPr lvl="0"/>
            <a:endParaRPr lang="es-AR" sz="1050" dirty="0" smtClean="0">
              <a:latin typeface="Arial" pitchFamily="34" charset="0"/>
              <a:cs typeface="Arial" pitchFamily="34" charset="0"/>
            </a:endParaRPr>
          </a:p>
          <a:p>
            <a:pPr lvl="0"/>
            <a:endParaRPr lang="es-AR" sz="1050" dirty="0" smtClean="0">
              <a:latin typeface="Arial" pitchFamily="34" charset="0"/>
              <a:cs typeface="Arial" pitchFamily="34" charset="0"/>
            </a:endParaRPr>
          </a:p>
          <a:p>
            <a:pPr lvl="0"/>
            <a:r>
              <a:rPr lang="es-AR" dirty="0" smtClean="0">
                <a:latin typeface="Arial" pitchFamily="34" charset="0"/>
                <a:cs typeface="Arial" pitchFamily="34" charset="0"/>
              </a:rPr>
              <a:t>                                           ramiruiz@hotmail.com</a:t>
            </a:r>
            <a:endParaRPr lang="es-MX" dirty="0" smtClean="0">
              <a:latin typeface="Arial" pitchFamily="34" charset="0"/>
              <a:cs typeface="Arial" pitchFamily="34" charset="0"/>
            </a:endParaRPr>
          </a:p>
          <a:p>
            <a:pPr lvl="0" eaLnBrk="0" hangingPunct="0"/>
            <a:r>
              <a:rPr lang="es-MX" sz="2800" dirty="0" smtClean="0">
                <a:latin typeface="Arial" pitchFamily="34" charset="0"/>
                <a:cs typeface="Arial" pitchFamily="34" charset="0"/>
              </a:rPr>
              <a:t/>
            </a:r>
            <a:br>
              <a:rPr lang="es-MX" sz="2800" dirty="0" smtClean="0">
                <a:latin typeface="Arial" pitchFamily="34" charset="0"/>
                <a:cs typeface="Arial" pitchFamily="34" charset="0"/>
              </a:rPr>
            </a:b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p:cNvPicPr>
            <a:picLocks noChangeAspect="1" noChangeArrowheads="1"/>
          </p:cNvPicPr>
          <p:nvPr/>
        </p:nvPicPr>
        <p:blipFill>
          <a:blip r:embed="rId2" cstate="print"/>
          <a:srcRect/>
          <a:stretch>
            <a:fillRect/>
          </a:stretch>
        </p:blipFill>
        <p:spPr bwMode="auto">
          <a:xfrm>
            <a:off x="827584" y="404664"/>
            <a:ext cx="7447731" cy="6110959"/>
          </a:xfrm>
          <a:prstGeom prst="rect">
            <a:avLst/>
          </a:prstGeom>
          <a:noFill/>
          <a:ln w="9525">
            <a:noFill/>
            <a:miter lim="800000"/>
            <a:headEnd/>
            <a:tailEnd/>
          </a:ln>
        </p:spPr>
      </p:pic>
      <p:pic>
        <p:nvPicPr>
          <p:cNvPr id="39937" name="Picture 1"/>
          <p:cNvPicPr>
            <a:picLocks noChangeAspect="1" noChangeArrowheads="1"/>
          </p:cNvPicPr>
          <p:nvPr/>
        </p:nvPicPr>
        <p:blipFill>
          <a:blip r:embed="rId3" cstate="print"/>
          <a:srcRect/>
          <a:stretch>
            <a:fillRect/>
          </a:stretch>
        </p:blipFill>
        <p:spPr bwMode="auto">
          <a:xfrm>
            <a:off x="467544" y="404664"/>
            <a:ext cx="8136904" cy="612068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467545" y="404664"/>
            <a:ext cx="8208912" cy="612068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95537" y="980728"/>
          <a:ext cx="8496944" cy="5400600"/>
        </p:xfrm>
        <a:graphic>
          <a:graphicData uri="http://schemas.openxmlformats.org/drawingml/2006/table">
            <a:tbl>
              <a:tblPr/>
              <a:tblGrid>
                <a:gridCol w="2804368"/>
                <a:gridCol w="5692576"/>
              </a:tblGrid>
              <a:tr h="838077">
                <a:tc>
                  <a:txBody>
                    <a:bodyPr/>
                    <a:lstStyle/>
                    <a:p>
                      <a:pPr marL="254000" marR="254000">
                        <a:lnSpc>
                          <a:spcPct val="115000"/>
                        </a:lnSpc>
                        <a:spcBef>
                          <a:spcPts val="500"/>
                        </a:spcBef>
                        <a:spcAft>
                          <a:spcPts val="1000"/>
                        </a:spcAft>
                      </a:pPr>
                      <a:r>
                        <a:rPr lang="es-MX" sz="1400" dirty="0">
                          <a:solidFill>
                            <a:srgbClr val="000000"/>
                          </a:solidFill>
                          <a:latin typeface="Verdana"/>
                          <a:ea typeface="Times New Roman"/>
                          <a:cs typeface="Times New Roman"/>
                        </a:rPr>
                        <a:t>ENFERMEDADES</a:t>
                      </a:r>
                      <a:endParaRPr lang="es-MX" sz="1400" dirty="0">
                        <a:latin typeface="Calibri"/>
                        <a:ea typeface="Calibri"/>
                        <a:cs typeface="Times New Roman"/>
                      </a:endParaRPr>
                    </a:p>
                  </a:txBody>
                  <a:tcPr marL="9525" marR="9525" marT="9525" marB="9525">
                    <a:lnL>
                      <a:noFill/>
                    </a:lnL>
                    <a:lnR>
                      <a:noFill/>
                    </a:lnR>
                    <a:lnT>
                      <a:noFill/>
                    </a:lnT>
                    <a:lnB>
                      <a:noFill/>
                    </a:lnB>
                    <a:solidFill>
                      <a:schemeClr val="bg2">
                        <a:lumMod val="75000"/>
                      </a:schemeClr>
                    </a:solidFill>
                  </a:tcPr>
                </a:tc>
                <a:tc>
                  <a:txBody>
                    <a:bodyPr/>
                    <a:lstStyle/>
                    <a:p>
                      <a:pPr marL="254000" marR="254000">
                        <a:lnSpc>
                          <a:spcPct val="115000"/>
                        </a:lnSpc>
                        <a:spcBef>
                          <a:spcPts val="500"/>
                        </a:spcBef>
                        <a:spcAft>
                          <a:spcPts val="1000"/>
                        </a:spcAft>
                      </a:pPr>
                      <a:r>
                        <a:rPr lang="es-MX" sz="1400" dirty="0">
                          <a:solidFill>
                            <a:srgbClr val="000000"/>
                          </a:solidFill>
                          <a:latin typeface="Verdana"/>
                          <a:ea typeface="Times New Roman"/>
                          <a:cs typeface="Times New Roman"/>
                        </a:rPr>
                        <a:t>ACTIVIDADES LABORALES QUE PUEDEN</a:t>
                      </a:r>
                      <a:endParaRPr lang="es-MX" sz="1400" dirty="0">
                        <a:latin typeface="Calibri"/>
                        <a:ea typeface="Calibri"/>
                        <a:cs typeface="Times New Roman"/>
                      </a:endParaRPr>
                    </a:p>
                    <a:p>
                      <a:pPr marL="254000" marR="254000">
                        <a:lnSpc>
                          <a:spcPct val="115000"/>
                        </a:lnSpc>
                        <a:spcBef>
                          <a:spcPts val="500"/>
                        </a:spcBef>
                        <a:spcAft>
                          <a:spcPts val="1000"/>
                        </a:spcAft>
                      </a:pPr>
                      <a:r>
                        <a:rPr lang="es-MX" sz="1400" dirty="0">
                          <a:solidFill>
                            <a:srgbClr val="000000"/>
                          </a:solidFill>
                          <a:latin typeface="Verdana"/>
                          <a:ea typeface="Times New Roman"/>
                          <a:cs typeface="Times New Roman"/>
                        </a:rPr>
                        <a:t>GENERAR EXPOSICION</a:t>
                      </a:r>
                      <a:endParaRPr lang="es-MX" sz="1400" dirty="0">
                        <a:latin typeface="Calibri"/>
                        <a:ea typeface="Calibri"/>
                        <a:cs typeface="Times New Roman"/>
                      </a:endParaRPr>
                    </a:p>
                  </a:txBody>
                  <a:tcPr marL="9525" marR="9525" marT="9525" marB="9525">
                    <a:lnL>
                      <a:noFill/>
                    </a:lnL>
                    <a:lnR>
                      <a:noFill/>
                    </a:lnR>
                    <a:lnT>
                      <a:noFill/>
                    </a:lnT>
                    <a:lnB>
                      <a:noFill/>
                    </a:lnB>
                    <a:solidFill>
                      <a:schemeClr val="bg2">
                        <a:lumMod val="75000"/>
                      </a:schemeClr>
                    </a:solidFill>
                  </a:tcPr>
                </a:tc>
              </a:tr>
              <a:tr h="4562523">
                <a:tc>
                  <a:txBody>
                    <a:bodyPr/>
                    <a:lstStyle/>
                    <a:p>
                      <a:pPr marL="254000" marR="254000">
                        <a:lnSpc>
                          <a:spcPct val="115000"/>
                        </a:lnSpc>
                        <a:spcBef>
                          <a:spcPts val="500"/>
                        </a:spcBef>
                        <a:spcAft>
                          <a:spcPts val="1000"/>
                        </a:spcAft>
                      </a:pPr>
                      <a:r>
                        <a:rPr lang="es-MX" sz="1400" dirty="0">
                          <a:solidFill>
                            <a:srgbClr val="000000"/>
                          </a:solidFill>
                          <a:latin typeface="Verdana"/>
                          <a:ea typeface="Times New Roman"/>
                          <a:cs typeface="Times New Roman"/>
                        </a:rPr>
                        <a:t>—  COVID-19</a:t>
                      </a:r>
                      <a:endParaRPr lang="es-MX" sz="1400" dirty="0">
                        <a:latin typeface="Calibri"/>
                        <a:ea typeface="Calibri"/>
                        <a:cs typeface="Times New Roman"/>
                      </a:endParaRPr>
                    </a:p>
                  </a:txBody>
                  <a:tcPr marL="9525" marR="9525" marT="9525" marB="9525">
                    <a:lnL>
                      <a:noFill/>
                    </a:lnL>
                    <a:lnR>
                      <a:noFill/>
                    </a:lnR>
                    <a:lnT>
                      <a:noFill/>
                    </a:lnT>
                    <a:lnB>
                      <a:noFill/>
                    </a:lnB>
                    <a:solidFill>
                      <a:schemeClr val="bg2">
                        <a:lumMod val="75000"/>
                      </a:schemeClr>
                    </a:solidFill>
                  </a:tcPr>
                </a:tc>
                <a:tc>
                  <a:txBody>
                    <a:bodyPr/>
                    <a:lstStyle/>
                    <a:p>
                      <a:pPr marL="254000" marR="254000">
                        <a:lnSpc>
                          <a:spcPct val="115000"/>
                        </a:lnSpc>
                        <a:spcBef>
                          <a:spcPts val="500"/>
                        </a:spcBef>
                        <a:spcAft>
                          <a:spcPts val="1000"/>
                        </a:spcAft>
                      </a:pPr>
                      <a:r>
                        <a:rPr lang="es-MX" sz="1400" dirty="0">
                          <a:solidFill>
                            <a:srgbClr val="000000"/>
                          </a:solidFill>
                          <a:latin typeface="Verdana"/>
                          <a:ea typeface="Times New Roman"/>
                          <a:cs typeface="Times New Roman"/>
                        </a:rPr>
                        <a:t>Lista de actividades donde se produce la enfermedad comprendida:</a:t>
                      </a:r>
                      <a:endParaRPr lang="es-MX" sz="1400" dirty="0">
                        <a:latin typeface="Calibri"/>
                        <a:ea typeface="Calibri"/>
                        <a:cs typeface="Times New Roman"/>
                      </a:endParaRPr>
                    </a:p>
                    <a:p>
                      <a:pPr algn="just">
                        <a:lnSpc>
                          <a:spcPct val="115000"/>
                        </a:lnSpc>
                        <a:spcAft>
                          <a:spcPts val="1200"/>
                        </a:spcAft>
                      </a:pPr>
                      <a:r>
                        <a:rPr lang="es-MX" sz="1400" dirty="0">
                          <a:solidFill>
                            <a:srgbClr val="111111"/>
                          </a:solidFill>
                          <a:latin typeface="Helvetica"/>
                          <a:ea typeface="Times New Roman"/>
                        </a:rPr>
                        <a:t>1. Personal de Salud, Fuerzas de seguridad, Fuerzas Armadas, actividad migratoria, servicio meteorológico nacional, bomberos y control de tráfico aéreo</a:t>
                      </a:r>
                      <a:endParaRPr lang="es-MX" sz="1400" dirty="0">
                        <a:latin typeface="Calibri"/>
                        <a:ea typeface="Times New Roman"/>
                      </a:endParaRPr>
                    </a:p>
                    <a:p>
                      <a:pPr algn="just">
                        <a:lnSpc>
                          <a:spcPct val="115000"/>
                        </a:lnSpc>
                        <a:spcAft>
                          <a:spcPts val="1200"/>
                        </a:spcAft>
                      </a:pPr>
                      <a:r>
                        <a:rPr lang="es-MX" sz="1400" dirty="0">
                          <a:solidFill>
                            <a:srgbClr val="111111"/>
                          </a:solidFill>
                          <a:latin typeface="Helvetica"/>
                          <a:ea typeface="Times New Roman"/>
                        </a:rPr>
                        <a:t>2. Autoridades superiores de los gobiernos nacional, provinciales, municipales y de la Ciudad Autónoma de Buenos Aires Trabajadores y trabajadoras del sector público nacional, provincial, municipal y de la Ciudad Autónoma de Buenos Aires, convocados para garantizar actividades esenciales requeridas por las respectivas autoridades.</a:t>
                      </a:r>
                      <a:endParaRPr lang="es-MX" sz="1400" dirty="0">
                        <a:latin typeface="Calibri"/>
                        <a:ea typeface="Times New Roman"/>
                      </a:endParaRPr>
                    </a:p>
                    <a:p>
                      <a:pPr algn="just">
                        <a:lnSpc>
                          <a:spcPct val="115000"/>
                        </a:lnSpc>
                        <a:spcAft>
                          <a:spcPts val="1200"/>
                        </a:spcAft>
                      </a:pPr>
                      <a:r>
                        <a:rPr lang="es-MX" sz="1400" dirty="0">
                          <a:solidFill>
                            <a:srgbClr val="111111"/>
                          </a:solidFill>
                          <a:latin typeface="Helvetica"/>
                          <a:ea typeface="Times New Roman"/>
                        </a:rPr>
                        <a:t>3. Personal de los servicios de justicia de turno, conforme establezcan las autoridades competentes</a:t>
                      </a:r>
                      <a:endParaRPr lang="es-MX" sz="1400" dirty="0">
                        <a:latin typeface="Calibri"/>
                        <a:ea typeface="Times New Roman"/>
                      </a:endParaRPr>
                    </a:p>
                    <a:p>
                      <a:pPr algn="just">
                        <a:lnSpc>
                          <a:spcPct val="115000"/>
                        </a:lnSpc>
                        <a:spcAft>
                          <a:spcPts val="1200"/>
                        </a:spcAft>
                      </a:pPr>
                      <a:r>
                        <a:rPr lang="es-MX" sz="1400" dirty="0" smtClean="0">
                          <a:solidFill>
                            <a:srgbClr val="111111"/>
                          </a:solidFill>
                          <a:latin typeface="Helvetica"/>
                          <a:ea typeface="Times New Roman"/>
                        </a:rPr>
                        <a:t>.............................</a:t>
                      </a:r>
                    </a:p>
                    <a:p>
                      <a:pPr algn="just">
                        <a:lnSpc>
                          <a:spcPct val="115000"/>
                        </a:lnSpc>
                        <a:spcAft>
                          <a:spcPts val="1200"/>
                        </a:spcAft>
                      </a:pPr>
                      <a:endParaRPr lang="es-MX" sz="1400" dirty="0">
                        <a:latin typeface="Calibri"/>
                        <a:ea typeface="Times New Roman"/>
                      </a:endParaRPr>
                    </a:p>
                  </a:txBody>
                  <a:tcPr marL="9525" marR="9525" marT="9525" marB="9525">
                    <a:lnL>
                      <a:noFill/>
                    </a:lnL>
                    <a:lnR>
                      <a:noFill/>
                    </a:lnR>
                    <a:lnT>
                      <a:noFill/>
                    </a:lnT>
                    <a:lnB>
                      <a:noFill/>
                    </a:lnB>
                    <a:solidFill>
                      <a:schemeClr val="bg2">
                        <a:lumMod val="75000"/>
                      </a:schemeClr>
                    </a:solidFill>
                  </a:tcPr>
                </a:tc>
              </a:tr>
            </a:tbl>
          </a:graphicData>
        </a:graphic>
      </p:graphicFrame>
      <p:sp>
        <p:nvSpPr>
          <p:cNvPr id="27649" name="Rectangle 1"/>
          <p:cNvSpPr>
            <a:spLocks noChangeArrowheads="1"/>
          </p:cNvSpPr>
          <p:nvPr/>
        </p:nvSpPr>
        <p:spPr bwMode="auto">
          <a:xfrm>
            <a:off x="467544" y="518337"/>
            <a:ext cx="8352928" cy="307777"/>
          </a:xfrm>
          <a:prstGeom prst="rect">
            <a:avLst/>
          </a:prstGeom>
          <a:solidFill>
            <a:schemeClr val="bg2">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6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r>
              <a:rPr kumimoji="0" lang="es-MX"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AGENTE: SARS-CoV-2</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 name="6 Conector recto"/>
          <p:cNvCxnSpPr/>
          <p:nvPr/>
        </p:nvCxnSpPr>
        <p:spPr>
          <a:xfrm flipV="1">
            <a:off x="1187624" y="980728"/>
            <a:ext cx="6984776" cy="482453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1 Título"/>
          <p:cNvSpPr>
            <a:spLocks noGrp="1"/>
          </p:cNvSpPr>
          <p:nvPr>
            <p:ph type="title"/>
          </p:nvPr>
        </p:nvSpPr>
        <p:spPr>
          <a:xfrm>
            <a:off x="395288" y="188913"/>
            <a:ext cx="8229600" cy="1143000"/>
          </a:xfrm>
        </p:spPr>
        <p:txBody>
          <a:bodyPr>
            <a:normAutofit/>
          </a:bodyPr>
          <a:lstStyle/>
          <a:p>
            <a:r>
              <a:rPr lang="es-AR" sz="2800" dirty="0" smtClean="0"/>
              <a:t>   CONSIDERANDOS DEL DNU 367/20</a:t>
            </a:r>
            <a:endParaRPr lang="es-AR" sz="2800" dirty="0" smtClean="0">
              <a:solidFill>
                <a:schemeClr val="accent3">
                  <a:lumMod val="75000"/>
                </a:schemeClr>
              </a:solidFill>
            </a:endParaRPr>
          </a:p>
        </p:txBody>
      </p:sp>
      <p:sp>
        <p:nvSpPr>
          <p:cNvPr id="5" name="4 Marcador de contenido"/>
          <p:cNvSpPr>
            <a:spLocks noGrp="1"/>
          </p:cNvSpPr>
          <p:nvPr>
            <p:ph idx="1"/>
          </p:nvPr>
        </p:nvSpPr>
        <p:spPr>
          <a:xfrm>
            <a:off x="539552" y="1412776"/>
            <a:ext cx="7920880" cy="4482824"/>
          </a:xfrm>
        </p:spPr>
        <p:txBody>
          <a:bodyPr>
            <a:normAutofit fontScale="85000" lnSpcReduction="20000"/>
          </a:bodyPr>
          <a:lstStyle/>
          <a:p>
            <a:pPr algn="just">
              <a:buFontTx/>
              <a:buChar char="-"/>
            </a:pPr>
            <a:endParaRPr lang="es-AR" dirty="0" smtClean="0"/>
          </a:p>
          <a:p>
            <a:pPr algn="just">
              <a:buNone/>
            </a:pPr>
            <a:r>
              <a:rPr lang="es-AR" dirty="0" smtClean="0"/>
              <a:t>	- Referencia expresa al documento: </a:t>
            </a:r>
            <a:r>
              <a:rPr lang="es-AR" i="1" dirty="0" smtClean="0"/>
              <a:t>"Las normas de la OIT y el COVID-19 (coronavirus)" </a:t>
            </a:r>
            <a:r>
              <a:rPr lang="es-AR" dirty="0" smtClean="0"/>
              <a:t>del 23/03/2020 (publicado el 27/3/2020)</a:t>
            </a:r>
          </a:p>
          <a:p>
            <a:pPr algn="just">
              <a:buNone/>
            </a:pPr>
            <a:r>
              <a:rPr lang="es-AR" i="1" dirty="0" smtClean="0"/>
              <a:t>	</a:t>
            </a:r>
          </a:p>
          <a:p>
            <a:pPr algn="just">
              <a:buNone/>
            </a:pPr>
            <a:r>
              <a:rPr lang="es-AR" i="1" dirty="0" smtClean="0"/>
              <a:t>  “…dado el alcance mundial de la actual pandemia, resulta pertinente destacar que la ORGANIZACIÓN INTERNACIONAL DEL TRABAJO (O.I.T.) ha </a:t>
            </a:r>
            <a:r>
              <a:rPr lang="es-AR" b="1" i="1" dirty="0" smtClean="0"/>
              <a:t>que las patologías contraídas por exposición en el trabajo a dicho agente patógeno (COVID -19) </a:t>
            </a:r>
            <a:r>
              <a:rPr lang="es-AR" b="1" i="1" u="sng" dirty="0" smtClean="0"/>
              <a:t>podrían</a:t>
            </a:r>
            <a:r>
              <a:rPr lang="es-AR" b="1" i="1" dirty="0" smtClean="0"/>
              <a:t> considerarse como enfermedades profesionales</a:t>
            </a:r>
            <a:r>
              <a:rPr lang="es-AR" i="1" dirty="0" smtClean="0"/>
              <a:t>…”</a:t>
            </a:r>
          </a:p>
          <a:p>
            <a:pPr>
              <a:buNone/>
            </a:pPr>
            <a:endParaRPr lang="es-MX"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1800" dirty="0" smtClean="0">
                <a:hlinkClick r:id="rId2"/>
              </a:rPr>
              <a:t>https://www.ilo.org/wcmsp5/groups/public/---ed_norm/---normes/documents/publication/wcms_739939.pdf</a:t>
            </a:r>
            <a:endParaRPr lang="es-MX" sz="1800"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115616" y="404664"/>
            <a:ext cx="6768752" cy="487007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Fundición">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Aspect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11584</TotalTime>
  <Words>2957</Words>
  <Application>Microsoft Office PowerPoint</Application>
  <PresentationFormat>Presentación en pantalla (4:3)</PresentationFormat>
  <Paragraphs>362</Paragraphs>
  <Slides>57</Slides>
  <Notes>1</Notes>
  <HiddenSlides>0</HiddenSlides>
  <MMClips>0</MMClips>
  <ScaleCrop>false</ScaleCrop>
  <HeadingPairs>
    <vt:vector size="4" baseType="variant">
      <vt:variant>
        <vt:lpstr>Tema</vt:lpstr>
      </vt:variant>
      <vt:variant>
        <vt:i4>2</vt:i4>
      </vt:variant>
      <vt:variant>
        <vt:lpstr>Títulos de diapositiva</vt:lpstr>
      </vt:variant>
      <vt:variant>
        <vt:i4>57</vt:i4>
      </vt:variant>
    </vt:vector>
  </HeadingPairs>
  <TitlesOfParts>
    <vt:vector size="59" baseType="lpstr">
      <vt:lpstr>1_Fundición</vt:lpstr>
      <vt:lpstr>Aspecto</vt:lpstr>
      <vt:lpstr>Diapositiva 1</vt:lpstr>
      <vt:lpstr>Diapositiva 2</vt:lpstr>
      <vt:lpstr>Diapositiva 3</vt:lpstr>
      <vt:lpstr>Diapositiva 4</vt:lpstr>
      <vt:lpstr>Diapositiva 5</vt:lpstr>
      <vt:lpstr>Diapositiva 6</vt:lpstr>
      <vt:lpstr>Diapositiva 7</vt:lpstr>
      <vt:lpstr>   CONSIDERANDOS DEL DNU 367/20</vt:lpstr>
      <vt:lpstr>https://www.ilo.org/wcmsp5/groups/public/---ed_norm/---normes/documents/publication/wcms_739939.pdf</vt:lpstr>
      <vt:lpstr>Concepto de EP - OIT</vt:lpstr>
      <vt:lpstr> PRESUPUESTO DEL DNU: ASPO  </vt:lpstr>
      <vt:lpstr>DNU 367/2020</vt:lpstr>
      <vt:lpstr>EXCEPCIONES AL ASPO (ESENCIALES)</vt:lpstr>
      <vt:lpstr>MAS EXCEPCIONES AL ASPO (E)</vt:lpstr>
      <vt:lpstr>MAS EXCEPCIONES AL ASPO 2 (E)</vt:lpstr>
      <vt:lpstr>Decreto 355/20 - exceptuadas</vt:lpstr>
      <vt:lpstr>EXCEPCIONES AL ASPO DNU 355/20</vt:lpstr>
      <vt:lpstr>EXCEPCIONES AL ASPO DNU 355/20 – parte 2</vt:lpstr>
      <vt:lpstr>Diapositiva 19</vt:lpstr>
      <vt:lpstr>EXCEPCIONES AL ASPO DNU 408/20 (26/04/20)</vt:lpstr>
      <vt:lpstr>Diapositiva 21</vt:lpstr>
      <vt:lpstr>Diapositiva 22</vt:lpstr>
      <vt:lpstr>DNU 367/20: ART 1</vt:lpstr>
      <vt:lpstr>“esenciales” o “exceptuados” del  ASPO</vt:lpstr>
      <vt:lpstr>Argumentos</vt:lpstr>
      <vt:lpstr>Ámbito de aplicación DNU 367/20</vt:lpstr>
      <vt:lpstr>DNU 367/20: REGIMEN ESPECIAL DE ENFERMEDAD NO LISTADA</vt:lpstr>
      <vt:lpstr>DNU 367/20: ART 2</vt:lpstr>
      <vt:lpstr> ¿Presunción? del art. 1</vt:lpstr>
      <vt:lpstr>Principio fundamental:</vt:lpstr>
      <vt:lpstr>Vigencia de la presunción</vt:lpstr>
      <vt:lpstr>DNU 367/20: ART 3</vt:lpstr>
      <vt:lpstr>POSIBLE INVERSION DE LA CARGA PROBATORIA (verdadera presunción)</vt:lpstr>
      <vt:lpstr>SOBRE LA PRESUNCION</vt:lpstr>
      <vt:lpstr>DNU 367/20: ART 4</vt:lpstr>
      <vt:lpstr>TRABAJADORES Y TRABAJADORAS “DE LA SALUD”</vt:lpstr>
      <vt:lpstr>CONCEPTO DE TS: RES SRT 48/20</vt:lpstr>
      <vt:lpstr>Vigencia de la presunción</vt:lpstr>
      <vt:lpstr>Sobre el fin del ASPO</vt:lpstr>
      <vt:lpstr>PAGO DE PRESTACIONES  FINANCIACION (art 5)</vt:lpstr>
      <vt:lpstr>Excluidos del DNU</vt:lpstr>
      <vt:lpstr>Procedimiento sistémico Resolución 38/20 SRT</vt:lpstr>
      <vt:lpstr>Diapositiva 43</vt:lpstr>
      <vt:lpstr>Diapositiva 44</vt:lpstr>
      <vt:lpstr>Diapositiva 45</vt:lpstr>
      <vt:lpstr>Diapositiva 46</vt:lpstr>
      <vt:lpstr>Diapositiva 47</vt:lpstr>
      <vt:lpstr>Diapositiva 48</vt:lpstr>
      <vt:lpstr>Determinación judicial </vt:lpstr>
      <vt:lpstr>COVID 19: algunas cuestiones</vt:lpstr>
      <vt:lpstr>Problema de la causalidad</vt:lpstr>
      <vt:lpstr>CONTENIDO NORMATIVO </vt:lpstr>
      <vt:lpstr>CCC</vt:lpstr>
      <vt:lpstr>Unicausalidad del contagio</vt:lpstr>
      <vt:lpstr>Diapositiva 55</vt:lpstr>
      <vt:lpstr>Diapositiva 56</vt:lpstr>
      <vt:lpstr>Muchas gracias por su atención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AADTSS FILIAL ROSARIO Jornada sobre la ley 13.840</dc:title>
  <dc:creator>Usuario</dc:creator>
  <cp:lastModifiedBy>Ramiro Ruiz Fernandez</cp:lastModifiedBy>
  <cp:revision>563</cp:revision>
  <dcterms:created xsi:type="dcterms:W3CDTF">2019-03-05T22:19:52Z</dcterms:created>
  <dcterms:modified xsi:type="dcterms:W3CDTF">2020-05-07T14:08:14Z</dcterms:modified>
</cp:coreProperties>
</file>