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4" r:id="rId7"/>
    <p:sldId id="265" r:id="rId8"/>
    <p:sldId id="266" r:id="rId9"/>
    <p:sldId id="267" r:id="rId10"/>
    <p:sldId id="268" r:id="rId11"/>
    <p:sldId id="270" r:id="rId12"/>
    <p:sldId id="271" r:id="rId13"/>
    <p:sldId id="272" r:id="rId14"/>
    <p:sldId id="273" r:id="rId15"/>
    <p:sldId id="274" r:id="rId16"/>
    <p:sldId id="275" r:id="rId17"/>
    <p:sldId id="276" r:id="rId18"/>
    <p:sldId id="277" r:id="rId19"/>
    <p:sldId id="278" r:id="rId20"/>
    <p:sldId id="279" r:id="rId2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7" autoAdjust="0"/>
    <p:restoredTop sz="94660" autoAdjust="0"/>
  </p:normalViewPr>
  <p:slideViewPr>
    <p:cSldViewPr>
      <p:cViewPr varScale="1">
        <p:scale>
          <a:sx n="71" d="100"/>
          <a:sy n="71" d="100"/>
        </p:scale>
        <p:origin x="1260" y="54"/>
      </p:cViewPr>
      <p:guideLst>
        <p:guide orient="horz" pos="2160"/>
        <p:guide pos="2880"/>
      </p:guideLst>
    </p:cSldViewPr>
  </p:slideViewPr>
  <p:outlineViewPr>
    <p:cViewPr>
      <p:scale>
        <a:sx n="33" d="100"/>
        <a:sy n="33" d="100"/>
      </p:scale>
      <p:origin x="48" y="1146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Hoja_de_c_lculo_de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err="1" smtClean="0"/>
              <a:t>Análisis</a:t>
            </a:r>
            <a:r>
              <a:rPr lang="en-US" baseline="0" dirty="0" smtClean="0"/>
              <a:t> </a:t>
            </a:r>
            <a:r>
              <a:rPr lang="en-US" baseline="0" dirty="0" err="1" smtClean="0"/>
              <a:t>estructural</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s-AR"/>
        </a:p>
      </c:txPr>
    </c:title>
    <c:autoTitleDeleted val="0"/>
    <c:plotArea>
      <c:layout/>
      <c:pieChart>
        <c:varyColors val="1"/>
        <c:ser>
          <c:idx val="0"/>
          <c:order val="0"/>
          <c:tx>
            <c:strRef>
              <c:f>Hoja1!$B$1</c:f>
              <c:strCache>
                <c:ptCount val="1"/>
                <c:pt idx="0">
                  <c:v>Ventas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cat>
            <c:strRef>
              <c:f>Hoja1!$A$2:$A$4</c:f>
              <c:strCache>
                <c:ptCount val="3"/>
                <c:pt idx="0">
                  <c:v>Registrados</c:v>
                </c:pt>
                <c:pt idx="1">
                  <c:v>No registrados</c:v>
                </c:pt>
                <c:pt idx="2">
                  <c:v>Parcialmente Registrados</c:v>
                </c:pt>
              </c:strCache>
            </c:strRef>
          </c:cat>
          <c:val>
            <c:numRef>
              <c:f>Hoja1!$B$2:$B$4</c:f>
              <c:numCache>
                <c:formatCode>General</c:formatCode>
                <c:ptCount val="3"/>
                <c:pt idx="0">
                  <c:v>2933333</c:v>
                </c:pt>
                <c:pt idx="1">
                  <c:v>2933333</c:v>
                </c:pt>
                <c:pt idx="2">
                  <c:v>2933333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AR"/>
        </a:p>
      </c:txPr>
    </c:legend>
    <c:plotVisOnly val="1"/>
    <c:dispBlanksAs val="gap"/>
    <c:showDLblsOverMax val="0"/>
  </c:chart>
  <c:spPr>
    <a:noFill/>
    <a:ln>
      <a:noFill/>
    </a:ln>
    <a:effectLst/>
  </c:spPr>
  <c:txPr>
    <a:bodyPr/>
    <a:lstStyle/>
    <a:p>
      <a:pPr>
        <a:defRPr/>
      </a:pPr>
      <a:endParaRPr lang="es-A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CE7FB20A-A40A-4849-A609-CEC9E25A7827}" type="datetimeFigureOut">
              <a:rPr lang="es-AR" smtClean="0"/>
              <a:pPr/>
              <a:t>6/5/2020</a:t>
            </a:fld>
            <a:endParaRPr lang="es-AR"/>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AR"/>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5" name="4 Marcador de pie de página"/>
          <p:cNvSpPr>
            <a:spLocks noGrp="1"/>
          </p:cNvSpPr>
          <p:nvPr>
            <p:ph type="ftr" sz="quarter" idx="11"/>
          </p:nvPr>
        </p:nvSpPr>
        <p:spPr/>
        <p:txBody>
          <a:bodyPr/>
          <a:lstStyle>
            <a:extLst/>
          </a:lstStyle>
          <a:p>
            <a:endParaRPr lang="es-AR"/>
          </a:p>
        </p:txBody>
      </p:sp>
      <p:sp>
        <p:nvSpPr>
          <p:cNvPr id="6" name="5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8" name="7 Marcador de pie de página"/>
          <p:cNvSpPr>
            <a:spLocks noGrp="1"/>
          </p:cNvSpPr>
          <p:nvPr>
            <p:ph type="ftr" sz="quarter" idx="11"/>
          </p:nvPr>
        </p:nvSpPr>
        <p:spPr/>
        <p:txBody>
          <a:bodyPr/>
          <a:lstStyle>
            <a:extLst/>
          </a:lstStyle>
          <a:p>
            <a:endParaRPr lang="es-AR"/>
          </a:p>
        </p:txBody>
      </p:sp>
      <p:sp>
        <p:nvSpPr>
          <p:cNvPr id="9" name="8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4" name="3 Marcador de pie de página"/>
          <p:cNvSpPr>
            <a:spLocks noGrp="1"/>
          </p:cNvSpPr>
          <p:nvPr>
            <p:ph type="ftr" sz="quarter" idx="11"/>
          </p:nvPr>
        </p:nvSpPr>
        <p:spPr/>
        <p:txBody>
          <a:bodyPr/>
          <a:lstStyle>
            <a:extLst/>
          </a:lstStyle>
          <a:p>
            <a:endParaRPr lang="es-AR"/>
          </a:p>
        </p:txBody>
      </p:sp>
      <p:sp>
        <p:nvSpPr>
          <p:cNvPr id="5" name="4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CE7FB20A-A40A-4849-A609-CEC9E25A7827}" type="datetimeFigureOut">
              <a:rPr lang="es-AR" smtClean="0"/>
              <a:pPr/>
              <a:t>6/5/2020</a:t>
            </a:fld>
            <a:endParaRPr lang="es-AR"/>
          </a:p>
        </p:txBody>
      </p:sp>
      <p:sp>
        <p:nvSpPr>
          <p:cNvPr id="3" name="2 Marcador de pie de página"/>
          <p:cNvSpPr>
            <a:spLocks noGrp="1"/>
          </p:cNvSpPr>
          <p:nvPr>
            <p:ph type="ftr" sz="quarter" idx="11"/>
          </p:nvPr>
        </p:nvSpPr>
        <p:spPr/>
        <p:txBody>
          <a:bodyPr/>
          <a:lstStyle>
            <a:extLst/>
          </a:lstStyle>
          <a:p>
            <a:endParaRPr lang="es-AR"/>
          </a:p>
        </p:txBody>
      </p:sp>
      <p:sp>
        <p:nvSpPr>
          <p:cNvPr id="4" name="3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CE7FB20A-A40A-4849-A609-CEC9E25A7827}" type="datetimeFigureOut">
              <a:rPr lang="es-AR" smtClean="0"/>
              <a:pPr/>
              <a:t>6/5/2020</a:t>
            </a:fld>
            <a:endParaRPr lang="es-AR"/>
          </a:p>
        </p:txBody>
      </p:sp>
      <p:sp>
        <p:nvSpPr>
          <p:cNvPr id="6" name="5 Marcador de pie de página"/>
          <p:cNvSpPr>
            <a:spLocks noGrp="1"/>
          </p:cNvSpPr>
          <p:nvPr>
            <p:ph type="ftr" sz="quarter" idx="11"/>
          </p:nvPr>
        </p:nvSpPr>
        <p:spPr/>
        <p:txBody>
          <a:bodyPr/>
          <a:lstStyle>
            <a:extLst/>
          </a:lstStyle>
          <a:p>
            <a:endParaRPr lang="es-AR"/>
          </a:p>
        </p:txBody>
      </p:sp>
      <p:sp>
        <p:nvSpPr>
          <p:cNvPr id="7" name="6 Marcador de número de diapositiva"/>
          <p:cNvSpPr>
            <a:spLocks noGrp="1"/>
          </p:cNvSpPr>
          <p:nvPr>
            <p:ph type="sldNum" sz="quarter" idx="12"/>
          </p:nvPr>
        </p:nvSpPr>
        <p:spPr/>
        <p:txBody>
          <a:bodyPr/>
          <a:lstStyle>
            <a:extLst/>
          </a:lstStyle>
          <a:p>
            <a:fld id="{E5BC1067-E609-46B5-B135-7CBEF743F0F4}"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CE7FB20A-A40A-4849-A609-CEC9E25A7827}" type="datetimeFigureOut">
              <a:rPr lang="es-AR" smtClean="0"/>
              <a:pPr/>
              <a:t>6/5/2020</a:t>
            </a:fld>
            <a:endParaRPr lang="es-AR"/>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AR"/>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E5BC1067-E609-46B5-B135-7CBEF743F0F4}" type="slidenum">
              <a:rPr lang="es-AR" smtClean="0"/>
              <a:pPr/>
              <a:t>‹Nº›</a:t>
            </a:fld>
            <a:endParaRPr lang="es-AR"/>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7FB20A-A40A-4849-A609-CEC9E25A7827}" type="datetimeFigureOut">
              <a:rPr lang="es-AR" smtClean="0"/>
              <a:pPr/>
              <a:t>6/5/2020</a:t>
            </a:fld>
            <a:endParaRPr lang="es-AR"/>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AR"/>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BC1067-E609-46B5-B135-7CBEF743F0F4}"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1412776"/>
            <a:ext cx="8352928" cy="2664296"/>
          </a:xfrm>
        </p:spPr>
        <p:txBody>
          <a:bodyPr>
            <a:normAutofit fontScale="90000"/>
          </a:bodyPr>
          <a:lstStyle/>
          <a:p>
            <a:pPr algn="ctr"/>
            <a:r>
              <a:rPr lang="es-MX" dirty="0" smtClean="0">
                <a:latin typeface="Century Gothic" pitchFamily="34" charset="0"/>
              </a:rPr>
              <a:t>El amparo como vía de reinstalación del Trabajador despedido en cuarentena.</a:t>
            </a:r>
            <a:endParaRPr lang="es-AR" dirty="0">
              <a:latin typeface="Century Gothic"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1328"/>
            <a:ext cx="8496944" cy="4525963"/>
          </a:xfrm>
        </p:spPr>
        <p:txBody>
          <a:bodyPr>
            <a:normAutofit/>
          </a:bodyPr>
          <a:lstStyle/>
          <a:p>
            <a:pPr algn="just">
              <a:buNone/>
            </a:pPr>
            <a:r>
              <a:rPr lang="es-ES" b="1" dirty="0"/>
              <a:t>- </a:t>
            </a:r>
            <a:r>
              <a:rPr lang="es-ES" b="1" dirty="0" smtClean="0"/>
              <a:t>La demanda:</a:t>
            </a:r>
            <a:endParaRPr lang="es-ES" b="1" dirty="0"/>
          </a:p>
          <a:p>
            <a:pPr marL="365125" indent="-1588" algn="just">
              <a:buNone/>
            </a:pPr>
            <a:r>
              <a:rPr lang="es-ES" b="1" dirty="0" smtClean="0"/>
              <a:t>Se </a:t>
            </a:r>
            <a:r>
              <a:rPr lang="es-ES" b="1" dirty="0"/>
              <a:t>debe interponer </a:t>
            </a:r>
            <a:r>
              <a:rPr lang="es-ES" b="1" dirty="0" smtClean="0"/>
              <a:t>con </a:t>
            </a:r>
            <a:r>
              <a:rPr lang="es-ES" b="1" dirty="0"/>
              <a:t>toda la prueba, acompañando la documental de la cual se disponga. En caso de que no se cuente con la misma hay que expresar su contenido y expresar dónde se encuentra</a:t>
            </a:r>
            <a:r>
              <a:rPr lang="es-ES" b="1" dirty="0" smtClean="0"/>
              <a:t>.-</a:t>
            </a:r>
          </a:p>
          <a:p>
            <a:pPr marL="365125" indent="-1588" algn="just">
              <a:buNone/>
            </a:pPr>
            <a:endParaRPr lang="es-ES" b="1" dirty="0"/>
          </a:p>
          <a:p>
            <a:pPr marL="365125" indent="-1588" algn="just">
              <a:buNone/>
            </a:pPr>
            <a:r>
              <a:rPr lang="es-ES" b="1" dirty="0" smtClean="0"/>
              <a:t>-Pretensión</a:t>
            </a:r>
          </a:p>
        </p:txBody>
      </p:sp>
      <p:sp>
        <p:nvSpPr>
          <p:cNvPr id="4" name="Título 3"/>
          <p:cNvSpPr>
            <a:spLocks noGrp="1"/>
          </p:cNvSpPr>
          <p:nvPr>
            <p:ph type="title"/>
          </p:nvPr>
        </p:nvSpPr>
        <p:spPr/>
        <p:txBody>
          <a:bodyPr/>
          <a:lstStyle/>
          <a:p>
            <a:pPr algn="ctr"/>
            <a:r>
              <a:rPr lang="es-MX" dirty="0" smtClean="0"/>
              <a:t>Ley 10.456: el juicio</a:t>
            </a:r>
            <a:endParaRPr lang="es-AR"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endParaRPr lang="es-MX" dirty="0" smtClean="0"/>
          </a:p>
          <a:p>
            <a:pPr algn="just"/>
            <a:r>
              <a:rPr lang="es-MX" dirty="0" smtClean="0"/>
              <a:t>- Admisibilidad</a:t>
            </a:r>
          </a:p>
          <a:p>
            <a:pPr algn="just"/>
            <a:endParaRPr lang="es-MX" dirty="0" smtClean="0"/>
          </a:p>
          <a:p>
            <a:pPr algn="just"/>
            <a:endParaRPr lang="es-MX" dirty="0"/>
          </a:p>
          <a:p>
            <a:pPr algn="just"/>
            <a:endParaRPr lang="es-MX" dirty="0" smtClean="0"/>
          </a:p>
          <a:p>
            <a:pPr algn="just"/>
            <a:endParaRPr lang="es-MX" dirty="0"/>
          </a:p>
          <a:p>
            <a:pPr algn="just"/>
            <a:r>
              <a:rPr lang="es-MX" dirty="0" smtClean="0"/>
              <a:t>- Contestación de la demanda: plazo. Exigencias. Apercibimiento.</a:t>
            </a:r>
            <a:endParaRPr lang="es-MX" dirty="0" smtClean="0"/>
          </a:p>
          <a:p>
            <a:pPr algn="just"/>
            <a:endParaRPr lang="es-MX" dirty="0" smtClean="0"/>
          </a:p>
          <a:p>
            <a:pPr algn="just"/>
            <a:endParaRPr lang="es-MX" dirty="0" smtClean="0"/>
          </a:p>
          <a:p>
            <a:pPr algn="just"/>
            <a:endParaRPr lang="es-AR" dirty="0"/>
          </a:p>
        </p:txBody>
      </p:sp>
      <p:sp>
        <p:nvSpPr>
          <p:cNvPr id="3" name="2 Título"/>
          <p:cNvSpPr>
            <a:spLocks noGrp="1"/>
          </p:cNvSpPr>
          <p:nvPr>
            <p:ph type="title"/>
          </p:nvPr>
        </p:nvSpPr>
        <p:spPr>
          <a:xfrm>
            <a:off x="457200" y="260648"/>
            <a:ext cx="8229600" cy="1143000"/>
          </a:xfrm>
        </p:spPr>
        <p:txBody>
          <a:bodyPr/>
          <a:lstStyle/>
          <a:p>
            <a:pPr algn="ctr"/>
            <a:r>
              <a:rPr lang="es-MX" dirty="0"/>
              <a:t>Ley 10.456: el juicio</a:t>
            </a:r>
            <a:endParaRPr lang="es-AR" dirty="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buFont typeface="Arial" charset="0"/>
              <a:buChar char="•"/>
            </a:pPr>
            <a:r>
              <a:rPr lang="es-MX" dirty="0" smtClean="0"/>
              <a:t>- </a:t>
            </a:r>
            <a:r>
              <a:rPr lang="es-MX" dirty="0" smtClean="0"/>
              <a:t>Periodo de prueba: 10 días</a:t>
            </a:r>
            <a:endParaRPr lang="es-MX" dirty="0" smtClean="0"/>
          </a:p>
          <a:p>
            <a:pPr>
              <a:buFont typeface="Arial" charset="0"/>
              <a:buChar char="•"/>
            </a:pPr>
            <a:endParaRPr lang="es-MX" dirty="0" smtClean="0"/>
          </a:p>
          <a:p>
            <a:pPr>
              <a:buFont typeface="Arial" charset="0"/>
              <a:buChar char="•"/>
            </a:pPr>
            <a:endParaRPr lang="es-MX" dirty="0"/>
          </a:p>
          <a:p>
            <a:pPr>
              <a:buFont typeface="Arial" charset="0"/>
              <a:buChar char="•"/>
            </a:pPr>
            <a:r>
              <a:rPr lang="es-MX" dirty="0" smtClean="0"/>
              <a:t>- </a:t>
            </a:r>
            <a:r>
              <a:rPr lang="es-MX" dirty="0" smtClean="0"/>
              <a:t>Sentencia: dentro de los 3 días.</a:t>
            </a:r>
            <a:endParaRPr lang="es-MX" dirty="0" smtClean="0"/>
          </a:p>
          <a:p>
            <a:pPr>
              <a:buFont typeface="Arial" charset="0"/>
              <a:buChar char="•"/>
            </a:pPr>
            <a:endParaRPr lang="es-MX" dirty="0" smtClean="0"/>
          </a:p>
          <a:p>
            <a:pPr>
              <a:buFont typeface="Arial" charset="0"/>
              <a:buChar char="•"/>
            </a:pPr>
            <a:endParaRPr lang="es-MX" dirty="0"/>
          </a:p>
          <a:p>
            <a:pPr>
              <a:buFont typeface="Arial" charset="0"/>
              <a:buChar char="•"/>
            </a:pPr>
            <a:r>
              <a:rPr lang="es-MX" dirty="0" smtClean="0"/>
              <a:t>- </a:t>
            </a:r>
            <a:r>
              <a:rPr lang="es-MX" dirty="0" smtClean="0"/>
              <a:t>Recursos: ¿Qué recurrir? ¿Cuáles recursos?</a:t>
            </a:r>
          </a:p>
          <a:p>
            <a:pPr>
              <a:buFont typeface="Arial" charset="0"/>
              <a:buChar char="•"/>
            </a:pPr>
            <a:r>
              <a:rPr lang="es-MX" dirty="0" smtClean="0"/>
              <a:t>La queja.</a:t>
            </a:r>
            <a:endParaRPr lang="es-MX" dirty="0" smtClean="0"/>
          </a:p>
        </p:txBody>
      </p:sp>
      <p:sp>
        <p:nvSpPr>
          <p:cNvPr id="3" name="2 Título"/>
          <p:cNvSpPr>
            <a:spLocks noGrp="1"/>
          </p:cNvSpPr>
          <p:nvPr>
            <p:ph type="title"/>
          </p:nvPr>
        </p:nvSpPr>
        <p:spPr>
          <a:xfrm>
            <a:off x="457200" y="260648"/>
            <a:ext cx="8229600" cy="1143000"/>
          </a:xfrm>
        </p:spPr>
        <p:txBody>
          <a:bodyPr/>
          <a:lstStyle/>
          <a:p>
            <a:pPr algn="ctr"/>
            <a:r>
              <a:rPr lang="es-MX" dirty="0"/>
              <a:t>Ley 10.456: el juicio</a:t>
            </a:r>
            <a:endParaRPr lang="es-AR"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endParaRPr lang="es-MX" dirty="0" smtClean="0"/>
          </a:p>
          <a:p>
            <a:endParaRPr lang="es-MX" dirty="0" smtClean="0"/>
          </a:p>
          <a:p>
            <a:r>
              <a:rPr lang="es-MX" dirty="0" smtClean="0"/>
              <a:t>Dos cuestiones finales:</a:t>
            </a:r>
          </a:p>
          <a:p>
            <a:endParaRPr lang="es-MX" dirty="0"/>
          </a:p>
          <a:p>
            <a:r>
              <a:rPr lang="es-MX" dirty="0" smtClean="0"/>
              <a:t>- Las costas</a:t>
            </a:r>
          </a:p>
          <a:p>
            <a:endParaRPr lang="es-MX" dirty="0" smtClean="0"/>
          </a:p>
          <a:p>
            <a:r>
              <a:rPr lang="es-MX" dirty="0" smtClean="0"/>
              <a:t>- Aplicación supletoria del CPCC</a:t>
            </a:r>
            <a:endParaRPr lang="es-MX" dirty="0" smtClean="0"/>
          </a:p>
          <a:p>
            <a:endParaRPr lang="es-MX" dirty="0"/>
          </a:p>
          <a:p>
            <a:endParaRPr lang="es-MX" dirty="0" smtClean="0"/>
          </a:p>
          <a:p>
            <a:pPr>
              <a:buFont typeface="Arial" charset="0"/>
              <a:buChar char="•"/>
            </a:pPr>
            <a:endParaRPr lang="es-AR" dirty="0"/>
          </a:p>
        </p:txBody>
      </p:sp>
      <p:sp>
        <p:nvSpPr>
          <p:cNvPr id="3" name="2 Título"/>
          <p:cNvSpPr>
            <a:spLocks noGrp="1"/>
          </p:cNvSpPr>
          <p:nvPr>
            <p:ph type="title"/>
          </p:nvPr>
        </p:nvSpPr>
        <p:spPr/>
        <p:txBody>
          <a:bodyPr/>
          <a:lstStyle/>
          <a:p>
            <a:pPr algn="ctr"/>
            <a:r>
              <a:rPr lang="es-MX" dirty="0"/>
              <a:t>Ley 10.456: el juicio</a:t>
            </a:r>
            <a:endParaRPr lang="es-AR" dirty="0"/>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ctr">
              <a:buFont typeface="Arial" charset="0"/>
              <a:buChar char="•"/>
            </a:pPr>
            <a:endParaRPr lang="es-ES" sz="3600" b="1" dirty="0" smtClean="0"/>
          </a:p>
          <a:p>
            <a:pPr algn="ctr">
              <a:buFont typeface="Arial" charset="0"/>
              <a:buChar char="•"/>
            </a:pPr>
            <a:endParaRPr lang="es-ES" sz="3600" b="1" dirty="0"/>
          </a:p>
          <a:p>
            <a:pPr algn="ctr">
              <a:buFont typeface="Arial" charset="0"/>
              <a:buChar char="•"/>
            </a:pPr>
            <a:r>
              <a:rPr lang="es-ES" sz="3600" b="1" dirty="0" smtClean="0"/>
              <a:t>PRAGANA</a:t>
            </a:r>
            <a:r>
              <a:rPr lang="es-ES" sz="3600" b="1" dirty="0"/>
              <a:t>, MATIAS c/ GOLIARDOS S.R.L. s/ MEDIDA </a:t>
            </a:r>
            <a:r>
              <a:rPr lang="es-ES" sz="3600" b="1" dirty="0" smtClean="0"/>
              <a:t>CAUTELAR. CABA. 24/04/2020</a:t>
            </a:r>
            <a:endParaRPr lang="es-AR" sz="3600" dirty="0"/>
          </a:p>
          <a:p>
            <a:pPr>
              <a:buFont typeface="Arial" charset="0"/>
              <a:buChar char="•"/>
            </a:pPr>
            <a:endParaRPr lang="es-MX" dirty="0" smtClean="0"/>
          </a:p>
          <a:p>
            <a:pPr>
              <a:buFont typeface="Arial" charset="0"/>
              <a:buChar char="•"/>
            </a:pPr>
            <a:endParaRPr lang="es-AR" dirty="0"/>
          </a:p>
        </p:txBody>
      </p:sp>
      <p:sp>
        <p:nvSpPr>
          <p:cNvPr id="3" name="2 Título"/>
          <p:cNvSpPr>
            <a:spLocks noGrp="1"/>
          </p:cNvSpPr>
          <p:nvPr>
            <p:ph type="title"/>
          </p:nvPr>
        </p:nvSpPr>
        <p:spPr/>
        <p:txBody>
          <a:bodyPr/>
          <a:lstStyle/>
          <a:p>
            <a:pPr algn="ctr"/>
            <a:r>
              <a:rPr lang="es-MX" dirty="0" smtClean="0"/>
              <a:t>Los primeros de muchos</a:t>
            </a:r>
            <a:endParaRPr lang="es-AR" dirty="0"/>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lgn="ctr"/>
            <a:r>
              <a:rPr lang="es-ES" sz="2400" b="1" dirty="0"/>
              <a:t>Ojeda Benegas, Julio Rodrigo vs. Instituto Nacional de Servicios Sociales para Jubilados y Pensionados s. Medida cautelar</a:t>
            </a:r>
            <a:r>
              <a:rPr lang="es-MX" sz="2400" dirty="0" smtClean="0"/>
              <a:t> </a:t>
            </a:r>
          </a:p>
          <a:p>
            <a:pPr algn="ctr"/>
            <a:endParaRPr lang="es-MX" sz="2400" dirty="0" smtClean="0"/>
          </a:p>
          <a:p>
            <a:pPr algn="just">
              <a:buFont typeface="Arial" charset="0"/>
              <a:buChar char="•"/>
            </a:pPr>
            <a:r>
              <a:rPr lang="es-ES" dirty="0"/>
              <a:t>“… el derecho a la vida, a la salud, ubicados en la cúspide del ordenamiento jurídico internacional y consecuentemente de nuestro País, exigen que en pos de su adecuada protección y goce, se adopten medidas excepcionales, aunque con ellas se restrinjan en forma excepcional, limitada a </a:t>
            </a:r>
            <a:r>
              <a:rPr lang="es-ES" dirty="0" smtClean="0"/>
              <a:t>la crisis </a:t>
            </a:r>
            <a:r>
              <a:rPr lang="es-ES" dirty="0"/>
              <a:t>y en el tiempo, otros derechos”.</a:t>
            </a:r>
            <a:endParaRPr lang="es-AR" dirty="0"/>
          </a:p>
          <a:p>
            <a:pPr algn="just">
              <a:buFont typeface="Arial" charset="0"/>
              <a:buChar char="•"/>
            </a:pPr>
            <a:endParaRPr lang="es-MX" dirty="0" smtClean="0"/>
          </a:p>
        </p:txBody>
      </p:sp>
      <p:sp>
        <p:nvSpPr>
          <p:cNvPr id="3" name="2 Título"/>
          <p:cNvSpPr>
            <a:spLocks noGrp="1"/>
          </p:cNvSpPr>
          <p:nvPr>
            <p:ph type="title"/>
          </p:nvPr>
        </p:nvSpPr>
        <p:spPr/>
        <p:txBody>
          <a:bodyPr/>
          <a:lstStyle/>
          <a:p>
            <a:pPr algn="ctr"/>
            <a:r>
              <a:rPr lang="es-MX" dirty="0"/>
              <a:t>Los primeros de muchos</a:t>
            </a:r>
            <a:endParaRPr lang="es-AR" dirty="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pPr algn="just">
              <a:buFont typeface="Arial" charset="0"/>
              <a:buChar char="•"/>
            </a:pPr>
            <a:endParaRPr lang="es-ES" b="1" i="1" dirty="0" smtClean="0"/>
          </a:p>
          <a:p>
            <a:pPr algn="just">
              <a:buFont typeface="Arial" charset="0"/>
              <a:buChar char="•"/>
            </a:pPr>
            <a:endParaRPr lang="es-ES" b="1" i="1" dirty="0"/>
          </a:p>
          <a:p>
            <a:pPr algn="just">
              <a:buFont typeface="Arial" charset="0"/>
              <a:buChar char="•"/>
            </a:pPr>
            <a:r>
              <a:rPr lang="es-ES" b="1" i="1" dirty="0" smtClean="0"/>
              <a:t>“De </a:t>
            </a:r>
            <a:r>
              <a:rPr lang="es-ES" b="1" i="1" dirty="0"/>
              <a:t>lo antes dicho se desprende que, en el caso, el peligro en la demora resultaría palmario y estaría ínsito en los fundamentos que dieron origen a todas las normas de excepción que dicto el Poder Ejecutivo Nacional con motivo de la enorme crisis que afecta al país y al mundo </a:t>
            </a:r>
            <a:r>
              <a:rPr lang="es-ES" b="1" i="1" dirty="0" smtClean="0"/>
              <a:t>entero”. </a:t>
            </a:r>
            <a:endParaRPr lang="es-AR" dirty="0"/>
          </a:p>
          <a:p>
            <a:pPr algn="just">
              <a:buFont typeface="Arial" charset="0"/>
              <a:buChar char="•"/>
            </a:pPr>
            <a:endParaRPr lang="es-MX" dirty="0" smtClean="0"/>
          </a:p>
        </p:txBody>
      </p:sp>
      <p:sp>
        <p:nvSpPr>
          <p:cNvPr id="3" name="2 Título"/>
          <p:cNvSpPr>
            <a:spLocks noGrp="1"/>
          </p:cNvSpPr>
          <p:nvPr>
            <p:ph type="title"/>
          </p:nvPr>
        </p:nvSpPr>
        <p:spPr/>
        <p:txBody>
          <a:bodyPr/>
          <a:lstStyle/>
          <a:p>
            <a:pPr algn="ctr"/>
            <a:r>
              <a:rPr lang="es-MX" dirty="0" smtClean="0"/>
              <a:t>Los primeros de muchos</a:t>
            </a:r>
            <a:endParaRPr lang="es-AR"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85000" lnSpcReduction="20000"/>
          </a:bodyPr>
          <a:lstStyle/>
          <a:p>
            <a:pPr algn="ctr"/>
            <a:r>
              <a:rPr lang="es-ES" sz="3200" b="1" dirty="0"/>
              <a:t>ESPINOZA JOSE ALFREDO C/ TM SA S/ </a:t>
            </a:r>
            <a:r>
              <a:rPr lang="es-ES" sz="3200" b="1" dirty="0" err="1" smtClean="0"/>
              <a:t>Autosatisfactivas</a:t>
            </a:r>
            <a:r>
              <a:rPr lang="es-ES" sz="3200" b="1" dirty="0" smtClean="0"/>
              <a:t>, 08/04/2020.-</a:t>
            </a:r>
          </a:p>
          <a:p>
            <a:pPr algn="just"/>
            <a:r>
              <a:rPr lang="es-ES" dirty="0" smtClean="0"/>
              <a:t>“En </a:t>
            </a:r>
            <a:r>
              <a:rPr lang="es-ES" dirty="0"/>
              <a:t>ese marco el peligro inminente de sufrir un daño irreparable puede advertirse claramente por el carácter definitivo de la decisión rupturista patronal, que se perfeccionara en el contexto de la emergencia pública en materia económica, financiera, fiscal, administrativa, previsional, tarifaria, energética, sanitaria y social dispuesta por la ley </a:t>
            </a:r>
            <a:r>
              <a:rPr lang="es-ES" dirty="0" smtClean="0"/>
              <a:t>27.541”</a:t>
            </a:r>
          </a:p>
          <a:p>
            <a:pPr algn="just"/>
            <a:endParaRPr lang="es-ES" dirty="0" smtClean="0"/>
          </a:p>
          <a:p>
            <a:pPr algn="just"/>
            <a:r>
              <a:rPr lang="es-ES" dirty="0" smtClean="0"/>
              <a:t>“Es </a:t>
            </a:r>
            <a:r>
              <a:rPr lang="es-ES" dirty="0"/>
              <a:t>que como consecuencia del despido cuya nulidad se pretende el trabajador se encuentra privado de su fuente de ingresos y sin posibilidad de procurarse, en lo inmediato, de un nuevo </a:t>
            </a:r>
            <a:r>
              <a:rPr lang="es-ES" dirty="0" smtClean="0"/>
              <a:t>trabajo”</a:t>
            </a:r>
            <a:endParaRPr lang="es-AR" dirty="0"/>
          </a:p>
          <a:p>
            <a:pPr algn="just"/>
            <a:endParaRPr lang="es-AR" sz="3200" dirty="0"/>
          </a:p>
          <a:p>
            <a:pPr algn="ctr"/>
            <a:endParaRPr lang="es-AR" sz="3200" dirty="0"/>
          </a:p>
        </p:txBody>
      </p:sp>
      <p:sp>
        <p:nvSpPr>
          <p:cNvPr id="3" name="2 Título"/>
          <p:cNvSpPr>
            <a:spLocks noGrp="1"/>
          </p:cNvSpPr>
          <p:nvPr>
            <p:ph type="title"/>
          </p:nvPr>
        </p:nvSpPr>
        <p:spPr/>
        <p:txBody>
          <a:bodyPr/>
          <a:lstStyle/>
          <a:p>
            <a:pPr algn="ctr"/>
            <a:r>
              <a:rPr lang="es-MX" dirty="0" smtClean="0"/>
              <a:t>Los primeros de muchos</a:t>
            </a:r>
            <a:endParaRPr lang="es-AR" dirty="0"/>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4539960"/>
          </a:xfrm>
        </p:spPr>
        <p:txBody>
          <a:bodyPr>
            <a:noAutofit/>
          </a:bodyPr>
          <a:lstStyle/>
          <a:p>
            <a:pPr algn="just"/>
            <a:r>
              <a:rPr lang="es-ES" sz="2800" b="1" dirty="0" smtClean="0"/>
              <a:t>Algo para (nunca) imitar</a:t>
            </a:r>
          </a:p>
          <a:p>
            <a:pPr algn="just"/>
            <a:r>
              <a:rPr lang="es-ES" sz="2800" i="1" dirty="0" smtClean="0"/>
              <a:t>“…en </a:t>
            </a:r>
            <a:r>
              <a:rPr lang="es-ES" sz="2800" i="1" dirty="0"/>
              <a:t>los últimos meses en virtud del cual ha podido comprobar que su desempeño ha sido insuficiente, estando muy lejos de lo que se esperaba de Usted en comparación con otros empleados que realizan misma tarea. Ud. ha incumplido con la realización de sus tareas habituales en tiempo y </a:t>
            </a:r>
            <a:r>
              <a:rPr lang="es-ES" sz="2800" i="1" dirty="0" smtClean="0"/>
              <a:t>forma…”.-</a:t>
            </a:r>
            <a:endParaRPr lang="es-MX" sz="2800" i="1" dirty="0" smtClean="0"/>
          </a:p>
        </p:txBody>
      </p:sp>
      <p:sp>
        <p:nvSpPr>
          <p:cNvPr id="3" name="2 Título"/>
          <p:cNvSpPr>
            <a:spLocks noGrp="1"/>
          </p:cNvSpPr>
          <p:nvPr>
            <p:ph type="title"/>
          </p:nvPr>
        </p:nvSpPr>
        <p:spPr/>
        <p:txBody>
          <a:bodyPr>
            <a:normAutofit/>
          </a:bodyPr>
          <a:lstStyle/>
          <a:p>
            <a:pPr algn="ctr"/>
            <a:r>
              <a:rPr lang="es-MX" dirty="0" smtClean="0"/>
              <a:t>Los primeros de muchos</a:t>
            </a:r>
            <a:r>
              <a:rPr lang="es-MX" dirty="0" smtClean="0"/>
              <a:t>	</a:t>
            </a:r>
            <a:endParaRPr lang="es-AR" dirty="0"/>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ctr"/>
            <a:r>
              <a:rPr lang="es-ES" dirty="0" err="1"/>
              <a:t>Yori</a:t>
            </a:r>
            <a:r>
              <a:rPr lang="es-ES" dirty="0"/>
              <a:t>, Melisa vs. Adecco Argentina S.A. s. Medidas cautelares y </a:t>
            </a:r>
            <a:r>
              <a:rPr lang="es-ES" dirty="0" smtClean="0"/>
              <a:t>Preparatorias</a:t>
            </a:r>
          </a:p>
          <a:p>
            <a:pPr algn="ctr"/>
            <a:endParaRPr lang="es-ES" dirty="0"/>
          </a:p>
          <a:p>
            <a:pPr marL="109728" indent="0" algn="just">
              <a:buNone/>
            </a:pPr>
            <a:r>
              <a:rPr lang="es-ES" b="1" i="1" dirty="0" smtClean="0"/>
              <a:t>“Entre </a:t>
            </a:r>
            <a:r>
              <a:rPr lang="es-ES" b="1" i="1" dirty="0"/>
              <a:t>la opción de respetar el sagrado principio de libertad de contratar o el derecho alimentario de las personas, se ha optado por el segundo -en un plazo limitado- ya que otra solución implica arrojar a la trabajadora al </a:t>
            </a:r>
            <a:r>
              <a:rPr lang="es-ES" b="1" i="1" dirty="0" smtClean="0"/>
              <a:t>vacío”.-</a:t>
            </a:r>
            <a:endParaRPr lang="es-AR" dirty="0"/>
          </a:p>
        </p:txBody>
      </p:sp>
      <p:sp>
        <p:nvSpPr>
          <p:cNvPr id="3" name="2 Título"/>
          <p:cNvSpPr>
            <a:spLocks noGrp="1"/>
          </p:cNvSpPr>
          <p:nvPr>
            <p:ph type="title"/>
          </p:nvPr>
        </p:nvSpPr>
        <p:spPr/>
        <p:txBody>
          <a:bodyPr>
            <a:normAutofit/>
          </a:bodyPr>
          <a:lstStyle/>
          <a:p>
            <a:pPr algn="ctr"/>
            <a:r>
              <a:rPr lang="es-MX" dirty="0" smtClean="0"/>
              <a:t>Los primeros de muchos</a:t>
            </a:r>
            <a:r>
              <a:rPr lang="es-MX" dirty="0" smtClean="0"/>
              <a:t>	</a:t>
            </a:r>
            <a:endParaRPr lang="es-AR"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764704"/>
            <a:ext cx="8496944" cy="5242587"/>
          </a:xfrm>
        </p:spPr>
        <p:txBody>
          <a:bodyPr/>
          <a:lstStyle/>
          <a:p>
            <a:pPr algn="ctr"/>
            <a:r>
              <a:rPr lang="es-MX" sz="2800" b="1" cap="all" dirty="0" smtClean="0"/>
              <a:t>Estructura laboral argentina</a:t>
            </a:r>
            <a:r>
              <a:rPr lang="es-MX" sz="2400" dirty="0" smtClean="0"/>
              <a:t>:</a:t>
            </a:r>
            <a:endParaRPr lang="es-MX" sz="2400" dirty="0" smtClean="0"/>
          </a:p>
          <a:p>
            <a:pPr algn="just"/>
            <a:endParaRPr lang="es-MX" sz="2400" dirty="0"/>
          </a:p>
          <a:p>
            <a:pPr algn="just"/>
            <a:r>
              <a:rPr lang="es-MX" sz="2400" dirty="0" smtClean="0"/>
              <a:t>Población actual: 45.400.000 personas</a:t>
            </a:r>
          </a:p>
          <a:p>
            <a:pPr algn="just"/>
            <a:endParaRPr lang="es-MX" sz="2400" b="1" dirty="0" smtClean="0"/>
          </a:p>
          <a:p>
            <a:pPr algn="just"/>
            <a:endParaRPr lang="es-MX" sz="2400" b="1" dirty="0" smtClean="0"/>
          </a:p>
          <a:p>
            <a:pPr algn="just"/>
            <a:r>
              <a:rPr lang="es-ES" sz="2400" dirty="0" smtClean="0"/>
              <a:t>Población </a:t>
            </a:r>
            <a:r>
              <a:rPr lang="es-ES" sz="2400" dirty="0"/>
              <a:t>económicamente </a:t>
            </a:r>
            <a:r>
              <a:rPr lang="es-ES" sz="2400" dirty="0" smtClean="0"/>
              <a:t>activa: 13.500.000</a:t>
            </a:r>
          </a:p>
          <a:p>
            <a:pPr algn="just"/>
            <a:endParaRPr lang="es-ES" sz="2400" b="1" dirty="0" smtClean="0"/>
          </a:p>
          <a:p>
            <a:pPr algn="just"/>
            <a:endParaRPr lang="es-ES" sz="2400" b="1" dirty="0"/>
          </a:p>
          <a:p>
            <a:pPr algn="just"/>
            <a:r>
              <a:rPr lang="es-ES" sz="2400" b="1" dirty="0" smtClean="0"/>
              <a:t>Trabajadores activos empleados: 8.800.000</a:t>
            </a:r>
            <a:endParaRPr lang="es-MX" sz="2400" b="1" dirty="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contenido 1"/>
          <p:cNvSpPr>
            <a:spLocks noGrp="1"/>
          </p:cNvSpPr>
          <p:nvPr>
            <p:ph idx="1"/>
          </p:nvPr>
        </p:nvSpPr>
        <p:spPr/>
        <p:txBody>
          <a:bodyPr/>
          <a:lstStyle/>
          <a:p>
            <a:pPr algn="ctr"/>
            <a:endParaRPr lang="es-MX" sz="4800" dirty="0" smtClean="0"/>
          </a:p>
          <a:p>
            <a:pPr algn="ctr"/>
            <a:endParaRPr lang="es-MX" sz="4800" dirty="0"/>
          </a:p>
          <a:p>
            <a:pPr algn="ctr"/>
            <a:r>
              <a:rPr lang="es-MX" sz="4800" dirty="0" smtClean="0"/>
              <a:t>Audacia  y creatividad.</a:t>
            </a:r>
            <a:endParaRPr lang="es-MX" sz="4800" dirty="0" smtClean="0"/>
          </a:p>
          <a:p>
            <a:endParaRPr lang="es-MX" dirty="0"/>
          </a:p>
        </p:txBody>
      </p:sp>
      <p:sp>
        <p:nvSpPr>
          <p:cNvPr id="3" name="Título 2"/>
          <p:cNvSpPr>
            <a:spLocks noGrp="1"/>
          </p:cNvSpPr>
          <p:nvPr>
            <p:ph type="title"/>
          </p:nvPr>
        </p:nvSpPr>
        <p:spPr/>
        <p:txBody>
          <a:bodyPr>
            <a:normAutofit fontScale="90000"/>
          </a:bodyPr>
          <a:lstStyle/>
          <a:p>
            <a:pPr algn="ctr"/>
            <a:r>
              <a:rPr lang="es-MX" dirty="0" smtClean="0"/>
              <a:t>El camino que tenemos por delante</a:t>
            </a:r>
            <a:endParaRPr lang="es-MX" dirty="0"/>
          </a:p>
        </p:txBody>
      </p:sp>
    </p:spTree>
    <p:extLst>
      <p:ext uri="{BB962C8B-B14F-4D97-AF65-F5344CB8AC3E}">
        <p14:creationId xmlns:p14="http://schemas.microsoft.com/office/powerpoint/2010/main" val="1803933558"/>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lstStyle/>
          <a:p>
            <a:endParaRPr lang="es-MX" dirty="0" smtClean="0"/>
          </a:p>
          <a:p>
            <a:endParaRPr lang="es-AR" dirty="0"/>
          </a:p>
        </p:txBody>
      </p:sp>
      <p:graphicFrame>
        <p:nvGraphicFramePr>
          <p:cNvPr id="7" name="Gráfico 6"/>
          <p:cNvGraphicFramePr/>
          <p:nvPr>
            <p:extLst>
              <p:ext uri="{D42A27DB-BD31-4B8C-83A1-F6EECF244321}">
                <p14:modId xmlns:p14="http://schemas.microsoft.com/office/powerpoint/2010/main" val="347819357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a:bodyPr>
          <a:lstStyle/>
          <a:p>
            <a:pPr algn="just"/>
            <a:endParaRPr lang="es-MX" dirty="0" smtClean="0"/>
          </a:p>
          <a:p>
            <a:pPr algn="just"/>
            <a:endParaRPr lang="es-MX" dirty="0"/>
          </a:p>
          <a:p>
            <a:pPr algn="just"/>
            <a:r>
              <a:rPr lang="es-MX" dirty="0" smtClean="0"/>
              <a:t>Decreto 34/2019: duplicación de las indemnizaciones</a:t>
            </a:r>
            <a:endParaRPr lang="es-MX" dirty="0" smtClean="0"/>
          </a:p>
        </p:txBody>
      </p:sp>
      <p:sp>
        <p:nvSpPr>
          <p:cNvPr id="3" name="2 Título"/>
          <p:cNvSpPr>
            <a:spLocks noGrp="1"/>
          </p:cNvSpPr>
          <p:nvPr>
            <p:ph type="title"/>
          </p:nvPr>
        </p:nvSpPr>
        <p:spPr/>
        <p:txBody>
          <a:bodyPr/>
          <a:lstStyle/>
          <a:p>
            <a:pPr algn="ctr"/>
            <a:r>
              <a:rPr lang="es-MX" dirty="0" smtClean="0"/>
              <a:t>Ya veníamos mal</a:t>
            </a:r>
            <a:endParaRPr lang="es-AR" dirty="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pPr algn="ctr"/>
            <a:r>
              <a:rPr lang="es-MX" dirty="0" smtClean="0"/>
              <a:t>Y todo se puso peor</a:t>
            </a:r>
            <a:endParaRPr lang="es-AR" dirty="0"/>
          </a:p>
        </p:txBody>
      </p:sp>
      <p:sp>
        <p:nvSpPr>
          <p:cNvPr id="5" name="4 Marcador de contenido"/>
          <p:cNvSpPr>
            <a:spLocks noGrp="1"/>
          </p:cNvSpPr>
          <p:nvPr>
            <p:ph idx="1"/>
          </p:nvPr>
        </p:nvSpPr>
        <p:spPr>
          <a:xfrm>
            <a:off x="467544" y="1628800"/>
            <a:ext cx="8229600" cy="4525963"/>
          </a:xfrm>
        </p:spPr>
        <p:txBody>
          <a:bodyPr>
            <a:normAutofit/>
          </a:bodyPr>
          <a:lstStyle/>
          <a:p>
            <a:pPr>
              <a:buFont typeface="Arial" charset="0"/>
              <a:buChar char="•"/>
            </a:pPr>
            <a:endParaRPr lang="es-MX" dirty="0" smtClean="0"/>
          </a:p>
          <a:p>
            <a:pPr>
              <a:buFont typeface="Arial" charset="0"/>
              <a:buChar char="•"/>
            </a:pPr>
            <a:r>
              <a:rPr lang="es-MX" dirty="0" smtClean="0"/>
              <a:t>Decreto 297/20: mucha incertidumbre, pocas respuestas</a:t>
            </a:r>
          </a:p>
          <a:p>
            <a:pPr>
              <a:buFont typeface="Arial" charset="0"/>
              <a:buChar char="•"/>
            </a:pPr>
            <a:endParaRPr lang="es-MX" dirty="0"/>
          </a:p>
          <a:p>
            <a:pPr>
              <a:buFont typeface="Arial" charset="0"/>
              <a:buChar char="•"/>
            </a:pPr>
            <a:endParaRPr lang="es-MX" dirty="0" smtClean="0"/>
          </a:p>
          <a:p>
            <a:pPr>
              <a:buFont typeface="Arial" charset="0"/>
              <a:buChar char="•"/>
            </a:pPr>
            <a:r>
              <a:rPr lang="es-MX" dirty="0" smtClean="0"/>
              <a:t>Desafío para el derecho del trabajo</a:t>
            </a:r>
            <a:endParaRPr lang="es-MX" dirty="0" smtClean="0"/>
          </a:p>
          <a:p>
            <a:pPr>
              <a:buFont typeface="Arial" charset="0"/>
              <a:buChar char="•"/>
            </a:pPr>
            <a:endParaRPr lang="es-MX" dirty="0" smtClean="0"/>
          </a:p>
          <a:p>
            <a:pPr algn="just">
              <a:buNone/>
            </a:pPr>
            <a:endParaRPr lang="es-MX" dirty="0" smtClean="0"/>
          </a:p>
          <a:p>
            <a:pPr algn="just">
              <a:buNone/>
            </a:pPr>
            <a:endParaRPr lang="es-MX" dirty="0" smtClean="0"/>
          </a:p>
          <a:p>
            <a:pPr>
              <a:buNone/>
            </a:pPr>
            <a:endParaRPr lang="es-MX" dirty="0" smtClean="0"/>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lnSpcReduction="10000"/>
          </a:bodyPr>
          <a:lstStyle/>
          <a:p>
            <a:pPr algn="just"/>
            <a:r>
              <a:rPr lang="es-ES" i="1" dirty="0">
                <a:latin typeface="Arial" panose="020B0604020202020204" pitchFamily="34" charset="0"/>
                <a:cs typeface="Arial" panose="020B0604020202020204" pitchFamily="34" charset="0"/>
              </a:rPr>
              <a:t>Artículo </a:t>
            </a:r>
            <a:r>
              <a:rPr lang="es-ES" i="1" dirty="0" smtClean="0">
                <a:latin typeface="Arial" panose="020B0604020202020204" pitchFamily="34" charset="0"/>
                <a:cs typeface="Arial" panose="020B0604020202020204" pitchFamily="34" charset="0"/>
              </a:rPr>
              <a:t>43 CN.-</a:t>
            </a:r>
            <a:r>
              <a:rPr lang="es-ES" i="1" dirty="0">
                <a:latin typeface="Arial" panose="020B0604020202020204" pitchFamily="34" charset="0"/>
                <a:cs typeface="Arial" panose="020B0604020202020204" pitchFamily="34" charset="0"/>
              </a:rPr>
              <a:t> Toda persona puede interponer acción expedita y rápida de amparo, siempre que no exista otro medio judicial más idóneo, contra todo acto u omisión de autoridades públicas o de particulares, que en forma actual o inminente lesione, restrinja, altere o amenace, con arbitrariedad o ilegalidad manifiesta, derechos y garantías reconocidos por esta Constitución, un tratado o una ley. En el caso, el juez podrá declarar la inconstitucionalidad de la norma en que se funde el acto u omisión lesiva.</a:t>
            </a:r>
            <a:endParaRPr lang="es-AR" i="1" dirty="0">
              <a:latin typeface="Arial" panose="020B0604020202020204" pitchFamily="34" charset="0"/>
              <a:cs typeface="Arial" panose="020B0604020202020204" pitchFamily="34" charset="0"/>
            </a:endParaRPr>
          </a:p>
          <a:p>
            <a:endParaRPr lang="es-MX" dirty="0" smtClean="0"/>
          </a:p>
        </p:txBody>
      </p:sp>
      <p:sp>
        <p:nvSpPr>
          <p:cNvPr id="3" name="2 Título"/>
          <p:cNvSpPr>
            <a:spLocks noGrp="1"/>
          </p:cNvSpPr>
          <p:nvPr>
            <p:ph type="title"/>
          </p:nvPr>
        </p:nvSpPr>
        <p:spPr/>
        <p:txBody>
          <a:bodyPr>
            <a:normAutofit fontScale="90000"/>
          </a:bodyPr>
          <a:lstStyle/>
          <a:p>
            <a:pPr algn="ctr"/>
            <a:r>
              <a:rPr lang="es-MX" dirty="0" smtClean="0"/>
              <a:t>El amparo: una primera opción</a:t>
            </a:r>
            <a:br>
              <a:rPr lang="es-MX" dirty="0" smtClean="0"/>
            </a:br>
            <a:r>
              <a:rPr lang="es-MX" dirty="0" smtClean="0"/>
              <a:t>MARCO NORMATIVO</a:t>
            </a:r>
            <a:endParaRPr lang="es-AR" dirty="0"/>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p:txBody>
          <a:bodyPr>
            <a:normAutofit fontScale="77500" lnSpcReduction="20000"/>
          </a:bodyPr>
          <a:lstStyle/>
          <a:p>
            <a:pPr algn="just"/>
            <a:r>
              <a:rPr lang="es-ES" sz="3200" i="1" dirty="0">
                <a:latin typeface="Arial" panose="020B0604020202020204" pitchFamily="34" charset="0"/>
                <a:cs typeface="Arial" panose="020B0604020202020204" pitchFamily="34" charset="0"/>
              </a:rPr>
              <a:t>ARTICULO </a:t>
            </a:r>
            <a:r>
              <a:rPr lang="es-ES" sz="3200" i="1" dirty="0" smtClean="0">
                <a:latin typeface="Arial" panose="020B0604020202020204" pitchFamily="34" charset="0"/>
                <a:cs typeface="Arial" panose="020B0604020202020204" pitchFamily="34" charset="0"/>
              </a:rPr>
              <a:t>17 CP. </a:t>
            </a:r>
            <a:r>
              <a:rPr lang="es-ES" sz="3200" i="1" dirty="0">
                <a:latin typeface="Arial" panose="020B0604020202020204" pitchFamily="34" charset="0"/>
                <a:cs typeface="Arial" panose="020B0604020202020204" pitchFamily="34" charset="0"/>
              </a:rPr>
              <a:t>Un recurso jurisdiccional de amparo, de trámite sumario, puede deducirse contra cualquier decisión, acto u omisión de una autoridad 12 13 administrativa provincial, municipal o comunal, o de entidades o personas privadas en ejercicio de funciones públicas, que amenazare, restringiere o impidiere, de manera manifiestamente ilegítima, el ejercicio de un derecho de libertad directamente reconocido a las personas en la Constitución de la Nación o de la Provincia, siempre que no pudieren utilizarse los remedios ordinarios sin daño grave e irreparable y no existieren recursos específicos de análoga naturaleza acordados por leyes o reglamentos.</a:t>
            </a:r>
            <a:endParaRPr lang="es-AR" sz="3200" i="1" dirty="0">
              <a:latin typeface="Arial" panose="020B0604020202020204" pitchFamily="34" charset="0"/>
              <a:cs typeface="Arial" panose="020B0604020202020204" pitchFamily="34" charset="0"/>
            </a:endParaRPr>
          </a:p>
          <a:p>
            <a:pPr marL="122868" indent="-342900" algn="just">
              <a:buFontTx/>
              <a:buChar char="-"/>
            </a:pPr>
            <a:endParaRPr lang="es-MX" sz="2400" b="1" dirty="0"/>
          </a:p>
        </p:txBody>
      </p:sp>
      <p:sp>
        <p:nvSpPr>
          <p:cNvPr id="3" name="2 Título"/>
          <p:cNvSpPr>
            <a:spLocks noGrp="1"/>
          </p:cNvSpPr>
          <p:nvPr>
            <p:ph type="title"/>
          </p:nvPr>
        </p:nvSpPr>
        <p:spPr/>
        <p:txBody>
          <a:bodyPr>
            <a:normAutofit/>
          </a:bodyPr>
          <a:lstStyle/>
          <a:p>
            <a:pPr algn="ctr"/>
            <a:r>
              <a:rPr lang="es-MX" dirty="0" smtClean="0"/>
              <a:t>Marco normativo del amparo</a:t>
            </a:r>
            <a:endParaRPr lang="es-AR" dirty="0"/>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457200" y="1481328"/>
            <a:ext cx="8229600" cy="5116024"/>
          </a:xfrm>
        </p:spPr>
        <p:txBody>
          <a:bodyPr>
            <a:normAutofit/>
          </a:bodyPr>
          <a:lstStyle/>
          <a:p>
            <a:pPr algn="just"/>
            <a:r>
              <a:rPr lang="es-ES" sz="2800" dirty="0" smtClean="0"/>
              <a:t>PSJCR.-Toda </a:t>
            </a:r>
            <a:r>
              <a:rPr lang="es-ES" sz="2800" dirty="0"/>
              <a:t>persona tiene derecho a un recurso sencillo y rápido o a cualquier otro recurso efectivo ante los jueces o tribunales competentes, que la ampare contra actos que violen sus derechos fundamentales reconocidos por la Constitución, la ley o la presente Convención, aun cuando tal violación sea cometida por personas que actúen en ejercicio de sus funciones oficiales.</a:t>
            </a:r>
            <a:endParaRPr lang="es-AR" sz="2800" dirty="0"/>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p:txBody>
      </p:sp>
      <p:sp>
        <p:nvSpPr>
          <p:cNvPr id="3" name="2 Título"/>
          <p:cNvSpPr>
            <a:spLocks noGrp="1"/>
          </p:cNvSpPr>
          <p:nvPr>
            <p:ph type="title"/>
          </p:nvPr>
        </p:nvSpPr>
        <p:spPr/>
        <p:txBody>
          <a:bodyPr>
            <a:normAutofit/>
          </a:bodyPr>
          <a:lstStyle/>
          <a:p>
            <a:pPr algn="ctr"/>
            <a:r>
              <a:rPr lang="es-MX" dirty="0"/>
              <a:t>Marco normativo del amparo</a:t>
            </a:r>
            <a:endParaRPr lang="es-AR" dirty="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contenido"/>
          <p:cNvSpPr>
            <a:spLocks noGrp="1"/>
          </p:cNvSpPr>
          <p:nvPr>
            <p:ph idx="1"/>
          </p:nvPr>
        </p:nvSpPr>
        <p:spPr>
          <a:xfrm>
            <a:off x="323528" y="1481328"/>
            <a:ext cx="8568952" cy="4525963"/>
          </a:xfrm>
        </p:spPr>
        <p:txBody>
          <a:bodyPr>
            <a:normAutofit/>
          </a:bodyPr>
          <a:lstStyle/>
          <a:p>
            <a:pPr algn="just"/>
            <a:r>
              <a:rPr lang="es-ES" b="1" dirty="0"/>
              <a:t>Requisitos específicos de admisibilidad:</a:t>
            </a:r>
            <a:endParaRPr lang="es-AR" dirty="0"/>
          </a:p>
          <a:p>
            <a:pPr algn="just"/>
            <a:r>
              <a:rPr lang="es-ES" b="1" dirty="0"/>
              <a:t>- Podrá </a:t>
            </a:r>
            <a:r>
              <a:rPr lang="es-ES" b="1" dirty="0" smtClean="0"/>
              <a:t>interponerlo </a:t>
            </a:r>
            <a:r>
              <a:rPr lang="es-ES" b="1" dirty="0"/>
              <a:t>toda persona física o jurídica perjudicada, por sí o por apoderado</a:t>
            </a:r>
            <a:endParaRPr lang="es-AR" dirty="0"/>
          </a:p>
          <a:p>
            <a:pPr algn="just"/>
            <a:r>
              <a:rPr lang="es-ES" b="1" dirty="0"/>
              <a:t>- No deben poder utilizarse otras vías judiciales o administrativas, eficaces para idéntico fin.</a:t>
            </a:r>
            <a:endParaRPr lang="es-AR" dirty="0"/>
          </a:p>
          <a:p>
            <a:pPr algn="just"/>
            <a:r>
              <a:rPr lang="es-ES" b="1" dirty="0"/>
              <a:t>-</a:t>
            </a:r>
            <a:r>
              <a:rPr lang="es-ES" b="1" dirty="0" smtClean="0"/>
              <a:t> </a:t>
            </a:r>
            <a:r>
              <a:rPr lang="es-ES" b="1" dirty="0"/>
              <a:t>Deberá interponerse dentro de los </a:t>
            </a:r>
            <a:r>
              <a:rPr lang="es-ES" b="1" u="sng" dirty="0"/>
              <a:t>quince días hábiles</a:t>
            </a:r>
            <a:r>
              <a:rPr lang="es-ES" b="1" dirty="0"/>
              <a:t> a partir de la fecha en que el afectado tuvo conocimiento fehaciente de la lesión, vencido el cual, caducará la acción.-</a:t>
            </a:r>
            <a:endParaRPr lang="es-MX" dirty="0" smtClean="0"/>
          </a:p>
          <a:p>
            <a:pPr>
              <a:buFont typeface="Arial" charset="0"/>
              <a:buChar char="•"/>
            </a:pPr>
            <a:endParaRPr lang="es-MX" dirty="0" smtClean="0"/>
          </a:p>
          <a:p>
            <a:pPr>
              <a:buFont typeface="Arial" charset="0"/>
              <a:buChar char="•"/>
            </a:pPr>
            <a:endParaRPr lang="es-MX" dirty="0" smtClean="0"/>
          </a:p>
          <a:p>
            <a:pPr>
              <a:buFont typeface="Arial" charset="0"/>
              <a:buChar char="•"/>
            </a:pPr>
            <a:endParaRPr lang="es-MX" dirty="0" smtClean="0"/>
          </a:p>
          <a:p>
            <a:pPr>
              <a:buNone/>
            </a:pPr>
            <a:endParaRPr lang="es-MX" dirty="0" smtClean="0"/>
          </a:p>
        </p:txBody>
      </p:sp>
      <p:sp>
        <p:nvSpPr>
          <p:cNvPr id="4" name="Título 3"/>
          <p:cNvSpPr>
            <a:spLocks noGrp="1"/>
          </p:cNvSpPr>
          <p:nvPr>
            <p:ph type="title"/>
          </p:nvPr>
        </p:nvSpPr>
        <p:spPr/>
        <p:txBody>
          <a:bodyPr/>
          <a:lstStyle/>
          <a:p>
            <a:pPr algn="ctr"/>
            <a:r>
              <a:rPr lang="es-MX" dirty="0" smtClean="0"/>
              <a:t>Ley 10.456</a:t>
            </a:r>
            <a:endParaRPr lang="es-AR"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4838</TotalTime>
  <Words>861</Words>
  <Application>Microsoft Office PowerPoint</Application>
  <PresentationFormat>Presentación en pantalla (4:3)</PresentationFormat>
  <Paragraphs>98</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Arial</vt:lpstr>
      <vt:lpstr>Century Gothic</vt:lpstr>
      <vt:lpstr>Lucida Sans Unicode</vt:lpstr>
      <vt:lpstr>Verdana</vt:lpstr>
      <vt:lpstr>Wingdings 2</vt:lpstr>
      <vt:lpstr>Wingdings 3</vt:lpstr>
      <vt:lpstr>Concurrencia</vt:lpstr>
      <vt:lpstr>El amparo como vía de reinstalación del Trabajador despedido en cuarentena.</vt:lpstr>
      <vt:lpstr>Presentación de PowerPoint</vt:lpstr>
      <vt:lpstr>Presentación de PowerPoint</vt:lpstr>
      <vt:lpstr>Ya veníamos mal</vt:lpstr>
      <vt:lpstr>Y todo se puso peor</vt:lpstr>
      <vt:lpstr>El amparo: una primera opción MARCO NORMATIVO</vt:lpstr>
      <vt:lpstr>Marco normativo del amparo</vt:lpstr>
      <vt:lpstr>Marco normativo del amparo</vt:lpstr>
      <vt:lpstr>Ley 10.456</vt:lpstr>
      <vt:lpstr>Ley 10.456: el juicio</vt:lpstr>
      <vt:lpstr>Ley 10.456: el juicio</vt:lpstr>
      <vt:lpstr>Ley 10.456: el juicio</vt:lpstr>
      <vt:lpstr>Ley 10.456: el juicio</vt:lpstr>
      <vt:lpstr>Los primeros de muchos</vt:lpstr>
      <vt:lpstr>Los primeros de muchos</vt:lpstr>
      <vt:lpstr>Los primeros de muchos</vt:lpstr>
      <vt:lpstr>Los primeros de muchos</vt:lpstr>
      <vt:lpstr>Los primeros de muchos </vt:lpstr>
      <vt:lpstr>Los primeros de muchos </vt:lpstr>
      <vt:lpstr>El camino que tenemos por delante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TALLER DE DERECHO PROCESAL LABORAL ¿Cómo hacer un juicio laboral?</dc:title>
  <dc:creator>Nacho</dc:creator>
  <cp:lastModifiedBy>Cuenta Microsoft</cp:lastModifiedBy>
  <cp:revision>83</cp:revision>
  <dcterms:created xsi:type="dcterms:W3CDTF">2017-08-19T20:12:24Z</dcterms:created>
  <dcterms:modified xsi:type="dcterms:W3CDTF">2020-05-07T14:27:06Z</dcterms:modified>
</cp:coreProperties>
</file>