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257" r:id="rId4"/>
    <p:sldId id="268" r:id="rId5"/>
    <p:sldId id="267" r:id="rId6"/>
    <p:sldId id="270" r:id="rId7"/>
    <p:sldId id="271" r:id="rId8"/>
    <p:sldId id="269" r:id="rId9"/>
    <p:sldId id="272" r:id="rId10"/>
    <p:sldId id="285" r:id="rId11"/>
    <p:sldId id="275" r:id="rId12"/>
    <p:sldId id="278" r:id="rId13"/>
    <p:sldId id="279" r:id="rId14"/>
    <p:sldId id="280" r:id="rId15"/>
    <p:sldId id="277" r:id="rId16"/>
    <p:sldId id="281" r:id="rId17"/>
    <p:sldId id="282" r:id="rId18"/>
    <p:sldId id="283" r:id="rId19"/>
    <p:sldId id="284" r:id="rId20"/>
    <p:sldId id="273" r:id="rId21"/>
    <p:sldId id="274"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68" d="100"/>
          <a:sy n="68" d="100"/>
        </p:scale>
        <p:origin x="1446" y="60"/>
      </p:cViewPr>
      <p:guideLst>
        <p:guide orient="horz" pos="2160"/>
        <p:guide pos="2880"/>
      </p:guideLst>
    </p:cSldViewPr>
  </p:slideViewPr>
  <p:outlineViewPr>
    <p:cViewPr>
      <p:scale>
        <a:sx n="33" d="100"/>
        <a:sy n="33" d="100"/>
      </p:scale>
      <p:origin x="0" y="111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EB6596-E399-4752-84E4-03D7BDF88164}"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14128626-21D4-4896-B579-FE0BBB602750}">
      <dgm:prSet/>
      <dgm:spPr/>
      <dgm:t>
        <a:bodyPr/>
        <a:lstStyle/>
        <a:p>
          <a:r>
            <a:rPr lang="es-AR" dirty="0"/>
            <a:t>¿PREVIO AL DICTADO DEL DNU 329/20 Y DESDE LA LEGISLACIÓN DE EMERGENCIA PODIA DESPEDIRSE O SUSPENDERSE VALIDAMENTE CON CAUSA EN LA FUERZA MAYOR O LA FALTA O DISMINUC. DE TRABAJO?</a:t>
          </a:r>
          <a:endParaRPr lang="en-US" dirty="0"/>
        </a:p>
      </dgm:t>
    </dgm:pt>
    <dgm:pt modelId="{8C020A84-9E0C-437C-878E-05A027CD3CCE}" type="parTrans" cxnId="{A28B2195-894D-4745-83EB-BCAC2B660E6F}">
      <dgm:prSet/>
      <dgm:spPr/>
      <dgm:t>
        <a:bodyPr/>
        <a:lstStyle/>
        <a:p>
          <a:endParaRPr lang="en-US"/>
        </a:p>
      </dgm:t>
    </dgm:pt>
    <dgm:pt modelId="{C911BAC9-740E-49EE-B72E-384E06D0257F}" type="sibTrans" cxnId="{A28B2195-894D-4745-83EB-BCAC2B660E6F}">
      <dgm:prSet/>
      <dgm:spPr/>
      <dgm:t>
        <a:bodyPr/>
        <a:lstStyle/>
        <a:p>
          <a:endParaRPr lang="en-US"/>
        </a:p>
      </dgm:t>
    </dgm:pt>
    <dgm:pt modelId="{99B08385-DC6C-4A33-910A-994C284F0186}">
      <dgm:prSet/>
      <dgm:spPr/>
      <dgm:t>
        <a:bodyPr/>
        <a:lstStyle/>
        <a:p>
          <a:r>
            <a:rPr lang="es-AR" dirty="0"/>
            <a:t>¿A QUÉ REFIERE LA EXCEPCIÓN DEL ART. 223 BIS LCT DISPUESTA EN EL ART. 3 DEL DNU 329/20?</a:t>
          </a:r>
          <a:endParaRPr lang="en-US" dirty="0"/>
        </a:p>
      </dgm:t>
    </dgm:pt>
    <dgm:pt modelId="{84E974CB-BE9D-46BC-BCB2-5ECA47274444}" type="parTrans" cxnId="{8A1FE236-D708-49B8-996B-209B34058731}">
      <dgm:prSet/>
      <dgm:spPr/>
      <dgm:t>
        <a:bodyPr/>
        <a:lstStyle/>
        <a:p>
          <a:endParaRPr lang="en-US"/>
        </a:p>
      </dgm:t>
    </dgm:pt>
    <dgm:pt modelId="{1070D068-84C9-4C29-B2BD-A9B31EF647A1}" type="sibTrans" cxnId="{8A1FE236-D708-49B8-996B-209B34058731}">
      <dgm:prSet/>
      <dgm:spPr/>
      <dgm:t>
        <a:bodyPr/>
        <a:lstStyle/>
        <a:p>
          <a:endParaRPr lang="en-US"/>
        </a:p>
      </dgm:t>
    </dgm:pt>
    <dgm:pt modelId="{42993853-AF13-432A-A25E-9A8E5A2B745A}" type="pres">
      <dgm:prSet presAssocID="{9FEB6596-E399-4752-84E4-03D7BDF88164}" presName="outerComposite" presStyleCnt="0">
        <dgm:presLayoutVars>
          <dgm:chMax val="5"/>
          <dgm:dir/>
          <dgm:resizeHandles val="exact"/>
        </dgm:presLayoutVars>
      </dgm:prSet>
      <dgm:spPr/>
    </dgm:pt>
    <dgm:pt modelId="{299A3406-8D72-4151-AD24-F5CF364E15BD}" type="pres">
      <dgm:prSet presAssocID="{9FEB6596-E399-4752-84E4-03D7BDF88164}" presName="dummyMaxCanvas" presStyleCnt="0">
        <dgm:presLayoutVars/>
      </dgm:prSet>
      <dgm:spPr/>
    </dgm:pt>
    <dgm:pt modelId="{E86E3A4A-87CF-4893-AA6B-5DDF2B6005A0}" type="pres">
      <dgm:prSet presAssocID="{9FEB6596-E399-4752-84E4-03D7BDF88164}" presName="TwoNodes_1" presStyleLbl="node1" presStyleIdx="0" presStyleCnt="2" custScaleX="112868">
        <dgm:presLayoutVars>
          <dgm:bulletEnabled val="1"/>
        </dgm:presLayoutVars>
      </dgm:prSet>
      <dgm:spPr/>
    </dgm:pt>
    <dgm:pt modelId="{886555F5-BEB8-4CDB-A0FE-B6C417A33D51}" type="pres">
      <dgm:prSet presAssocID="{9FEB6596-E399-4752-84E4-03D7BDF88164}" presName="TwoNodes_2" presStyleLbl="node1" presStyleIdx="1" presStyleCnt="2">
        <dgm:presLayoutVars>
          <dgm:bulletEnabled val="1"/>
        </dgm:presLayoutVars>
      </dgm:prSet>
      <dgm:spPr/>
    </dgm:pt>
    <dgm:pt modelId="{A64370A1-D024-4FC3-B8DD-735A61EF3934}" type="pres">
      <dgm:prSet presAssocID="{9FEB6596-E399-4752-84E4-03D7BDF88164}" presName="TwoConn_1-2" presStyleLbl="fgAccFollowNode1" presStyleIdx="0" presStyleCnt="1">
        <dgm:presLayoutVars>
          <dgm:bulletEnabled val="1"/>
        </dgm:presLayoutVars>
      </dgm:prSet>
      <dgm:spPr/>
    </dgm:pt>
    <dgm:pt modelId="{D0B9D5B0-7114-4BDE-B082-3278C8C7BF14}" type="pres">
      <dgm:prSet presAssocID="{9FEB6596-E399-4752-84E4-03D7BDF88164}" presName="TwoNodes_1_text" presStyleLbl="node1" presStyleIdx="1" presStyleCnt="2">
        <dgm:presLayoutVars>
          <dgm:bulletEnabled val="1"/>
        </dgm:presLayoutVars>
      </dgm:prSet>
      <dgm:spPr/>
    </dgm:pt>
    <dgm:pt modelId="{81B33C8E-12B6-46D4-90EF-FAEA3CCE7C13}" type="pres">
      <dgm:prSet presAssocID="{9FEB6596-E399-4752-84E4-03D7BDF88164}" presName="TwoNodes_2_text" presStyleLbl="node1" presStyleIdx="1" presStyleCnt="2">
        <dgm:presLayoutVars>
          <dgm:bulletEnabled val="1"/>
        </dgm:presLayoutVars>
      </dgm:prSet>
      <dgm:spPr/>
    </dgm:pt>
  </dgm:ptLst>
  <dgm:cxnLst>
    <dgm:cxn modelId="{8A1FE236-D708-49B8-996B-209B34058731}" srcId="{9FEB6596-E399-4752-84E4-03D7BDF88164}" destId="{99B08385-DC6C-4A33-910A-994C284F0186}" srcOrd="1" destOrd="0" parTransId="{84E974CB-BE9D-46BC-BCB2-5ECA47274444}" sibTransId="{1070D068-84C9-4C29-B2BD-A9B31EF647A1}"/>
    <dgm:cxn modelId="{81F95738-A28B-4302-B9AE-B532BC86CF1D}" type="presOf" srcId="{9FEB6596-E399-4752-84E4-03D7BDF88164}" destId="{42993853-AF13-432A-A25E-9A8E5A2B745A}" srcOrd="0" destOrd="0" presId="urn:microsoft.com/office/officeart/2005/8/layout/vProcess5"/>
    <dgm:cxn modelId="{60A93751-CF12-4D90-8A2B-147C6C39E27F}" type="presOf" srcId="{14128626-21D4-4896-B579-FE0BBB602750}" destId="{D0B9D5B0-7114-4BDE-B082-3278C8C7BF14}" srcOrd="1" destOrd="0" presId="urn:microsoft.com/office/officeart/2005/8/layout/vProcess5"/>
    <dgm:cxn modelId="{60542F92-84BA-4996-A800-15FA29B1ABED}" type="presOf" srcId="{C911BAC9-740E-49EE-B72E-384E06D0257F}" destId="{A64370A1-D024-4FC3-B8DD-735A61EF3934}" srcOrd="0" destOrd="0" presId="urn:microsoft.com/office/officeart/2005/8/layout/vProcess5"/>
    <dgm:cxn modelId="{A28B2195-894D-4745-83EB-BCAC2B660E6F}" srcId="{9FEB6596-E399-4752-84E4-03D7BDF88164}" destId="{14128626-21D4-4896-B579-FE0BBB602750}" srcOrd="0" destOrd="0" parTransId="{8C020A84-9E0C-437C-878E-05A027CD3CCE}" sibTransId="{C911BAC9-740E-49EE-B72E-384E06D0257F}"/>
    <dgm:cxn modelId="{36FB74F6-8FCB-47EB-84CD-2C89DDA530CF}" type="presOf" srcId="{99B08385-DC6C-4A33-910A-994C284F0186}" destId="{886555F5-BEB8-4CDB-A0FE-B6C417A33D51}" srcOrd="0" destOrd="0" presId="urn:microsoft.com/office/officeart/2005/8/layout/vProcess5"/>
    <dgm:cxn modelId="{62B9D2FB-E45C-443D-B5F1-D82D1E00582D}" type="presOf" srcId="{14128626-21D4-4896-B579-FE0BBB602750}" destId="{E86E3A4A-87CF-4893-AA6B-5DDF2B6005A0}" srcOrd="0" destOrd="0" presId="urn:microsoft.com/office/officeart/2005/8/layout/vProcess5"/>
    <dgm:cxn modelId="{366848FF-4038-4AF0-930A-C51C8A378BC9}" type="presOf" srcId="{99B08385-DC6C-4A33-910A-994C284F0186}" destId="{81B33C8E-12B6-46D4-90EF-FAEA3CCE7C13}" srcOrd="1" destOrd="0" presId="urn:microsoft.com/office/officeart/2005/8/layout/vProcess5"/>
    <dgm:cxn modelId="{A8DE0B1D-8114-4B14-944D-B7F8AA4CDB28}" type="presParOf" srcId="{42993853-AF13-432A-A25E-9A8E5A2B745A}" destId="{299A3406-8D72-4151-AD24-F5CF364E15BD}" srcOrd="0" destOrd="0" presId="urn:microsoft.com/office/officeart/2005/8/layout/vProcess5"/>
    <dgm:cxn modelId="{807FCBF8-76DF-42B2-B07E-53BD471510EE}" type="presParOf" srcId="{42993853-AF13-432A-A25E-9A8E5A2B745A}" destId="{E86E3A4A-87CF-4893-AA6B-5DDF2B6005A0}" srcOrd="1" destOrd="0" presId="urn:microsoft.com/office/officeart/2005/8/layout/vProcess5"/>
    <dgm:cxn modelId="{A772DDEC-EE8E-4AEC-AF4D-F51CA4B1F873}" type="presParOf" srcId="{42993853-AF13-432A-A25E-9A8E5A2B745A}" destId="{886555F5-BEB8-4CDB-A0FE-B6C417A33D51}" srcOrd="2" destOrd="0" presId="urn:microsoft.com/office/officeart/2005/8/layout/vProcess5"/>
    <dgm:cxn modelId="{97AB5929-628B-42D6-BA13-718F82877B0D}" type="presParOf" srcId="{42993853-AF13-432A-A25E-9A8E5A2B745A}" destId="{A64370A1-D024-4FC3-B8DD-735A61EF3934}" srcOrd="3" destOrd="0" presId="urn:microsoft.com/office/officeart/2005/8/layout/vProcess5"/>
    <dgm:cxn modelId="{2E7CBE56-887F-43A3-9B56-D544231AD092}" type="presParOf" srcId="{42993853-AF13-432A-A25E-9A8E5A2B745A}" destId="{D0B9D5B0-7114-4BDE-B082-3278C8C7BF14}" srcOrd="4" destOrd="0" presId="urn:microsoft.com/office/officeart/2005/8/layout/vProcess5"/>
    <dgm:cxn modelId="{5685A397-8BD7-446E-9F9C-B78049A461E0}" type="presParOf" srcId="{42993853-AF13-432A-A25E-9A8E5A2B745A}" destId="{81B33C8E-12B6-46D4-90EF-FAEA3CCE7C1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6E3A4A-87CF-4893-AA6B-5DDF2B6005A0}">
      <dsp:nvSpPr>
        <dsp:cNvPr id="0" name=""/>
        <dsp:cNvSpPr/>
      </dsp:nvSpPr>
      <dsp:spPr>
        <a:xfrm>
          <a:off x="-209134" y="0"/>
          <a:ext cx="7337439" cy="2050758"/>
        </a:xfrm>
        <a:prstGeom prst="roundRect">
          <a:avLst>
            <a:gd name="adj" fmla="val 10000"/>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AR" sz="2200" kern="1200" dirty="0"/>
            <a:t>¿PREVIO AL DICTADO DEL DNU 329/20 Y DESDE LA LEGISLACIÓN DE EMERGENCIA PODIA DESPEDIRSE O SUSPENDERSE VALIDAMENTE CON CAUSA EN LA FUERZA MAYOR O LA FALTA O DISMINUC. DE TRABAJO?</a:t>
          </a:r>
          <a:endParaRPr lang="en-US" sz="2200" kern="1200" dirty="0"/>
        </a:p>
      </dsp:txBody>
      <dsp:txXfrm>
        <a:off x="-149069" y="60065"/>
        <a:ext cx="4960525" cy="1930628"/>
      </dsp:txXfrm>
    </dsp:sp>
    <dsp:sp modelId="{886555F5-BEB8-4CDB-A0FE-B6C417A33D51}">
      <dsp:nvSpPr>
        <dsp:cNvPr id="0" name=""/>
        <dsp:cNvSpPr/>
      </dsp:nvSpPr>
      <dsp:spPr>
        <a:xfrm>
          <a:off x="1356352" y="2506482"/>
          <a:ext cx="6500902" cy="2050758"/>
        </a:xfrm>
        <a:prstGeom prst="roundRect">
          <a:avLst>
            <a:gd name="adj" fmla="val 10000"/>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s-AR" sz="2200" kern="1200" dirty="0"/>
            <a:t>¿A QUÉ REFIERE LA EXCEPCIÓN DEL ART. 223 BIS LCT DISPUESTA EN EL ART. 3 DEL DNU 329/20?</a:t>
          </a:r>
          <a:endParaRPr lang="en-US" sz="2200" kern="1200" dirty="0"/>
        </a:p>
      </dsp:txBody>
      <dsp:txXfrm>
        <a:off x="1416417" y="2566547"/>
        <a:ext cx="3900561" cy="1930628"/>
      </dsp:txXfrm>
    </dsp:sp>
    <dsp:sp modelId="{A64370A1-D024-4FC3-B8DD-735A61EF3934}">
      <dsp:nvSpPr>
        <dsp:cNvPr id="0" name=""/>
        <dsp:cNvSpPr/>
      </dsp:nvSpPr>
      <dsp:spPr>
        <a:xfrm>
          <a:off x="5377043" y="1612124"/>
          <a:ext cx="1332992" cy="1332992"/>
        </a:xfrm>
        <a:prstGeom prst="downArrow">
          <a:avLst>
            <a:gd name="adj1" fmla="val 55000"/>
            <a:gd name="adj2" fmla="val 45000"/>
          </a:avLst>
        </a:prstGeom>
        <a:solidFill>
          <a:schemeClr val="accent2">
            <a:tint val="40000"/>
            <a:alpha val="90000"/>
            <a:hueOff val="0"/>
            <a:satOff val="0"/>
            <a:lumOff val="0"/>
            <a:alphaOff val="0"/>
          </a:schemeClr>
        </a:solidFill>
        <a:ln w="19050"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76966" y="1612124"/>
        <a:ext cx="733146" cy="100307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1F9C21-D11A-4250-A2E5-0643F43FFB41}" type="datetimeFigureOut">
              <a:rPr lang="es-ES" smtClean="0"/>
              <a:t>06/05/2020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C18775-F372-4EA3-B88B-8FA11DAB1A8D}" type="slidenum">
              <a:rPr lang="es-ES" smtClean="0"/>
              <a:t>‹Nº›</a:t>
            </a:fld>
            <a:endParaRPr lang="es-ES"/>
          </a:p>
        </p:txBody>
      </p:sp>
    </p:spTree>
    <p:extLst>
      <p:ext uri="{BB962C8B-B14F-4D97-AF65-F5344CB8AC3E}">
        <p14:creationId xmlns:p14="http://schemas.microsoft.com/office/powerpoint/2010/main" val="3356343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1251969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369430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2830191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3FA72607-03A6-43F5-BA5D-1DA63F878886}"/>
              </a:ext>
            </a:extLst>
          </p:cNvPr>
          <p:cNvGrpSpPr>
            <a:grpSpLocks/>
          </p:cNvGrpSpPr>
          <p:nvPr/>
        </p:nvGrpSpPr>
        <p:grpSpPr bwMode="auto">
          <a:xfrm>
            <a:off x="0" y="-7938"/>
            <a:ext cx="9144000" cy="6865938"/>
            <a:chOff x="0" y="-8467"/>
            <a:chExt cx="12192000" cy="6866467"/>
          </a:xfrm>
        </p:grpSpPr>
        <p:cxnSp>
          <p:nvCxnSpPr>
            <p:cNvPr id="5" name="Straight Connector 31">
              <a:extLst>
                <a:ext uri="{FF2B5EF4-FFF2-40B4-BE49-F238E27FC236}">
                  <a16:creationId xmlns:a16="http://schemas.microsoft.com/office/drawing/2014/main" id="{9CAC6164-DFB5-4ED1-B454-07A326C0FCA7}"/>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DD16194C-6875-4264-99F0-4557B2F7E3EE}"/>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E4C55A0B-F8BB-4F91-82B8-1313646EB4F1}"/>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FB17D7D3-DF94-4052-9651-F0E05B6A47DD}"/>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1773A160-128D-49D4-B0D5-3FEB94DD2D7C}"/>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86552358-14A6-43DC-BA5C-B9FB11B51A56}"/>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B0825068-FBEA-4DED-9692-46766E300C8E}"/>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BCB48325-0EE1-4F11-8019-545F85799C2B}"/>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3C655E10-D211-477F-98AF-605E027FADCD}"/>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B415AA1C-4E4C-4E7F-8C14-292BAF8218B2}"/>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2404534"/>
            <a:ext cx="5825202" cy="1646302"/>
          </a:xfrm>
        </p:spPr>
        <p:txBody>
          <a:bodyPr anchor="b">
            <a:noAutofit/>
          </a:bodyPr>
          <a:lstStyle>
            <a:lvl1pPr algn="r">
              <a:defRPr sz="405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300" y="4050834"/>
            <a:ext cx="5825202" cy="1096899"/>
          </a:xfrm>
        </p:spPr>
        <p:txBody>
          <a:bodyPr/>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15" name="Date Placeholder 3">
            <a:extLst>
              <a:ext uri="{FF2B5EF4-FFF2-40B4-BE49-F238E27FC236}">
                <a16:creationId xmlns:a16="http://schemas.microsoft.com/office/drawing/2014/main" id="{31159403-6F52-4DAA-B2CC-A22D883CB3CD}"/>
              </a:ext>
            </a:extLst>
          </p:cNvPr>
          <p:cNvSpPr>
            <a:spLocks noGrp="1"/>
          </p:cNvSpPr>
          <p:nvPr>
            <p:ph type="dt" sz="half" idx="10"/>
          </p:nvPr>
        </p:nvSpPr>
        <p:spPr/>
        <p:txBody>
          <a:bodyPr/>
          <a:lstStyle>
            <a:lvl1pPr>
              <a:defRPr/>
            </a:lvl1pPr>
          </a:lstStyle>
          <a:p>
            <a:pPr>
              <a:defRPr/>
            </a:pPr>
            <a:fld id="{9E06CAD6-9365-4E93-BBE4-A6F0C86B4A7A}" type="datetime1">
              <a:rPr lang="en-US"/>
              <a:pPr>
                <a:defRPr/>
              </a:pPr>
              <a:t>5/6/2020</a:t>
            </a:fld>
            <a:endParaRPr lang="en-US" dirty="0"/>
          </a:p>
        </p:txBody>
      </p:sp>
      <p:sp>
        <p:nvSpPr>
          <p:cNvPr id="16" name="Footer Placeholder 4">
            <a:extLst>
              <a:ext uri="{FF2B5EF4-FFF2-40B4-BE49-F238E27FC236}">
                <a16:creationId xmlns:a16="http://schemas.microsoft.com/office/drawing/2014/main" id="{EF002E29-0703-412C-9CDB-91E0A57EB11C}"/>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AB1B2F7C-E02E-4961-9085-3CC14C5FA6BD}"/>
              </a:ext>
            </a:extLst>
          </p:cNvPr>
          <p:cNvSpPr>
            <a:spLocks noGrp="1"/>
          </p:cNvSpPr>
          <p:nvPr>
            <p:ph type="sldNum" sz="quarter" idx="12"/>
          </p:nvPr>
        </p:nvSpPr>
        <p:spPr/>
        <p:txBody>
          <a:bodyPr/>
          <a:lstStyle>
            <a:lvl1pPr>
              <a:defRPr smtClean="0"/>
            </a:lvl1pPr>
          </a:lstStyle>
          <a:p>
            <a:pPr>
              <a:defRPr/>
            </a:pPr>
            <a:fld id="{2E6F2654-02CC-4B14-9448-7CE660142C19}" type="slidenum">
              <a:rPr lang="en-US" altLang="es-ES"/>
              <a:pPr>
                <a:defRPr/>
              </a:pPr>
              <a:t>‹Nº›</a:t>
            </a:fld>
            <a:endParaRPr lang="en-US" altLang="es-ES"/>
          </a:p>
        </p:txBody>
      </p:sp>
    </p:spTree>
    <p:extLst>
      <p:ext uri="{BB962C8B-B14F-4D97-AF65-F5344CB8AC3E}">
        <p14:creationId xmlns:p14="http://schemas.microsoft.com/office/powerpoint/2010/main" val="112470839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884675D5-F9DC-42B6-BF82-EB44A4676C00}"/>
              </a:ext>
            </a:extLst>
          </p:cNvPr>
          <p:cNvSpPr>
            <a:spLocks noGrp="1"/>
          </p:cNvSpPr>
          <p:nvPr>
            <p:ph type="dt" sz="half" idx="10"/>
          </p:nvPr>
        </p:nvSpPr>
        <p:spPr/>
        <p:txBody>
          <a:bodyPr/>
          <a:lstStyle>
            <a:lvl1pPr>
              <a:defRPr/>
            </a:lvl1pPr>
          </a:lstStyle>
          <a:p>
            <a:pPr>
              <a:defRPr/>
            </a:pPr>
            <a:fld id="{D6DA146F-12EC-40B8-AC45-5C4F86740B9C}" type="datetime1">
              <a:rPr lang="en-US"/>
              <a:pPr>
                <a:defRPr/>
              </a:pPr>
              <a:t>5/6/2020</a:t>
            </a:fld>
            <a:endParaRPr lang="en-US" dirty="0"/>
          </a:p>
        </p:txBody>
      </p:sp>
      <p:sp>
        <p:nvSpPr>
          <p:cNvPr id="5" name="Footer Placeholder 4">
            <a:extLst>
              <a:ext uri="{FF2B5EF4-FFF2-40B4-BE49-F238E27FC236}">
                <a16:creationId xmlns:a16="http://schemas.microsoft.com/office/drawing/2014/main" id="{4B529D54-35EB-4C2A-B51F-EA46AAC28D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38FF9E5-A3CF-4A49-A463-34D210F39A07}"/>
              </a:ext>
            </a:extLst>
          </p:cNvPr>
          <p:cNvSpPr>
            <a:spLocks noGrp="1"/>
          </p:cNvSpPr>
          <p:nvPr>
            <p:ph type="sldNum" sz="quarter" idx="12"/>
          </p:nvPr>
        </p:nvSpPr>
        <p:spPr/>
        <p:txBody>
          <a:bodyPr/>
          <a:lstStyle>
            <a:lvl1pPr>
              <a:defRPr smtClean="0"/>
            </a:lvl1pPr>
          </a:lstStyle>
          <a:p>
            <a:pPr>
              <a:defRPr/>
            </a:pPr>
            <a:fld id="{A854862E-FF70-43F1-8E1F-72188A5A353F}" type="slidenum">
              <a:rPr lang="en-US" altLang="es-ES"/>
              <a:pPr>
                <a:defRPr/>
              </a:pPr>
              <a:t>‹Nº›</a:t>
            </a:fld>
            <a:endParaRPr lang="en-US" altLang="es-ES"/>
          </a:p>
        </p:txBody>
      </p:sp>
    </p:spTree>
    <p:extLst>
      <p:ext uri="{BB962C8B-B14F-4D97-AF65-F5344CB8AC3E}">
        <p14:creationId xmlns:p14="http://schemas.microsoft.com/office/powerpoint/2010/main" val="86821894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2700868"/>
            <a:ext cx="6447501" cy="1826581"/>
          </a:xfrm>
        </p:spPr>
        <p:txBody>
          <a:bodyPr anchor="b"/>
          <a:lstStyle>
            <a:lvl1pPr algn="l">
              <a:defRPr sz="3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4527448"/>
            <a:ext cx="6447501" cy="860400"/>
          </a:xfrm>
        </p:spPr>
        <p:txBody>
          <a:bodyPr/>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C79A2532-2962-41B6-9EBB-AA4D15949A49}"/>
              </a:ext>
            </a:extLst>
          </p:cNvPr>
          <p:cNvSpPr>
            <a:spLocks noGrp="1"/>
          </p:cNvSpPr>
          <p:nvPr>
            <p:ph type="dt" sz="half" idx="10"/>
          </p:nvPr>
        </p:nvSpPr>
        <p:spPr/>
        <p:txBody>
          <a:bodyPr/>
          <a:lstStyle>
            <a:lvl1pPr>
              <a:defRPr/>
            </a:lvl1pPr>
          </a:lstStyle>
          <a:p>
            <a:pPr>
              <a:defRPr/>
            </a:pPr>
            <a:fld id="{26E95DEF-8C53-432D-B3DD-401690800B75}" type="datetime1">
              <a:rPr lang="en-US"/>
              <a:pPr>
                <a:defRPr/>
              </a:pPr>
              <a:t>5/6/2020</a:t>
            </a:fld>
            <a:endParaRPr lang="en-US" dirty="0"/>
          </a:p>
        </p:txBody>
      </p:sp>
      <p:sp>
        <p:nvSpPr>
          <p:cNvPr id="5" name="Footer Placeholder 4">
            <a:extLst>
              <a:ext uri="{FF2B5EF4-FFF2-40B4-BE49-F238E27FC236}">
                <a16:creationId xmlns:a16="http://schemas.microsoft.com/office/drawing/2014/main" id="{E80A93E5-EBF0-4CF2-A19D-AB8300DBEF4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3C815E-2DE8-4237-8C00-E52CFE2C9320}"/>
              </a:ext>
            </a:extLst>
          </p:cNvPr>
          <p:cNvSpPr>
            <a:spLocks noGrp="1"/>
          </p:cNvSpPr>
          <p:nvPr>
            <p:ph type="sldNum" sz="quarter" idx="12"/>
          </p:nvPr>
        </p:nvSpPr>
        <p:spPr/>
        <p:txBody>
          <a:bodyPr/>
          <a:lstStyle>
            <a:lvl1pPr>
              <a:defRPr smtClean="0"/>
            </a:lvl1pPr>
          </a:lstStyle>
          <a:p>
            <a:pPr>
              <a:defRPr/>
            </a:pPr>
            <a:fld id="{499B01B0-E8B5-46B9-B277-5DC0FEDCBB72}" type="slidenum">
              <a:rPr lang="en-US" altLang="es-ES"/>
              <a:pPr>
                <a:defRPr/>
              </a:pPr>
              <a:t>‹Nº›</a:t>
            </a:fld>
            <a:endParaRPr lang="en-US" altLang="es-ES"/>
          </a:p>
        </p:txBody>
      </p:sp>
    </p:spTree>
    <p:extLst>
      <p:ext uri="{BB962C8B-B14F-4D97-AF65-F5344CB8AC3E}">
        <p14:creationId xmlns:p14="http://schemas.microsoft.com/office/powerpoint/2010/main" val="234117682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08001" y="2160589"/>
            <a:ext cx="3138026"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17477" y="2160590"/>
            <a:ext cx="3138026"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a:extLst>
              <a:ext uri="{FF2B5EF4-FFF2-40B4-BE49-F238E27FC236}">
                <a16:creationId xmlns:a16="http://schemas.microsoft.com/office/drawing/2014/main" id="{431697D8-ACF3-4067-BF65-8D421338A301}"/>
              </a:ext>
            </a:extLst>
          </p:cNvPr>
          <p:cNvSpPr>
            <a:spLocks noGrp="1"/>
          </p:cNvSpPr>
          <p:nvPr>
            <p:ph type="dt" sz="half" idx="10"/>
          </p:nvPr>
        </p:nvSpPr>
        <p:spPr/>
        <p:txBody>
          <a:bodyPr/>
          <a:lstStyle>
            <a:lvl1pPr>
              <a:defRPr/>
            </a:lvl1pPr>
          </a:lstStyle>
          <a:p>
            <a:pPr>
              <a:defRPr/>
            </a:pPr>
            <a:fld id="{88C6259F-D2E8-4DB9-AAFD-F636BEB8C756}" type="datetime1">
              <a:rPr lang="en-US"/>
              <a:pPr>
                <a:defRPr/>
              </a:pPr>
              <a:t>5/6/2020</a:t>
            </a:fld>
            <a:endParaRPr lang="en-US" dirty="0"/>
          </a:p>
        </p:txBody>
      </p:sp>
      <p:sp>
        <p:nvSpPr>
          <p:cNvPr id="6" name="Footer Placeholder 5">
            <a:extLst>
              <a:ext uri="{FF2B5EF4-FFF2-40B4-BE49-F238E27FC236}">
                <a16:creationId xmlns:a16="http://schemas.microsoft.com/office/drawing/2014/main" id="{EC546897-5867-4861-A325-D3B85BF32B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92F0689E-CFDB-49F0-8478-0D56735733F1}"/>
              </a:ext>
            </a:extLst>
          </p:cNvPr>
          <p:cNvSpPr>
            <a:spLocks noGrp="1"/>
          </p:cNvSpPr>
          <p:nvPr>
            <p:ph type="sldNum" sz="quarter" idx="12"/>
          </p:nvPr>
        </p:nvSpPr>
        <p:spPr/>
        <p:txBody>
          <a:bodyPr/>
          <a:lstStyle>
            <a:lvl1pPr>
              <a:defRPr smtClean="0"/>
            </a:lvl1pPr>
          </a:lstStyle>
          <a:p>
            <a:pPr>
              <a:defRPr/>
            </a:pPr>
            <a:fld id="{4F405F39-A119-48E5-8C41-98942F6D91EC}" type="slidenum">
              <a:rPr lang="en-US" altLang="es-ES"/>
              <a:pPr>
                <a:defRPr/>
              </a:pPr>
              <a:t>‹Nº›</a:t>
            </a:fld>
            <a:endParaRPr lang="en-US" altLang="es-ES"/>
          </a:p>
        </p:txBody>
      </p:sp>
    </p:spTree>
    <p:extLst>
      <p:ext uri="{BB962C8B-B14F-4D97-AF65-F5344CB8AC3E}">
        <p14:creationId xmlns:p14="http://schemas.microsoft.com/office/powerpoint/2010/main" val="187789848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a:extLst>
              <a:ext uri="{FF2B5EF4-FFF2-40B4-BE49-F238E27FC236}">
                <a16:creationId xmlns:a16="http://schemas.microsoft.com/office/drawing/2014/main" id="{A76C1C07-E7C9-4DF5-B73C-BE5D8B98CDAC}"/>
              </a:ext>
            </a:extLst>
          </p:cNvPr>
          <p:cNvSpPr>
            <a:spLocks noGrp="1"/>
          </p:cNvSpPr>
          <p:nvPr>
            <p:ph type="dt" sz="half" idx="10"/>
          </p:nvPr>
        </p:nvSpPr>
        <p:spPr/>
        <p:txBody>
          <a:bodyPr/>
          <a:lstStyle>
            <a:lvl1pPr>
              <a:defRPr/>
            </a:lvl1pPr>
          </a:lstStyle>
          <a:p>
            <a:pPr>
              <a:defRPr/>
            </a:pPr>
            <a:fld id="{C9EE0CF1-BC84-446B-9DDC-764DC3C4E23F}" type="datetime1">
              <a:rPr lang="en-US"/>
              <a:pPr>
                <a:defRPr/>
              </a:pPr>
              <a:t>5/6/2020</a:t>
            </a:fld>
            <a:endParaRPr lang="en-US" dirty="0"/>
          </a:p>
        </p:txBody>
      </p:sp>
      <p:sp>
        <p:nvSpPr>
          <p:cNvPr id="8" name="Footer Placeholder 7">
            <a:extLst>
              <a:ext uri="{FF2B5EF4-FFF2-40B4-BE49-F238E27FC236}">
                <a16:creationId xmlns:a16="http://schemas.microsoft.com/office/drawing/2014/main" id="{1909AB5E-2E0F-4DAC-90B9-B5C8E3C0C624}"/>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DDBA2AAF-91C1-4160-9948-C2FB94D7AD8F}"/>
              </a:ext>
            </a:extLst>
          </p:cNvPr>
          <p:cNvSpPr>
            <a:spLocks noGrp="1"/>
          </p:cNvSpPr>
          <p:nvPr>
            <p:ph type="sldNum" sz="quarter" idx="12"/>
          </p:nvPr>
        </p:nvSpPr>
        <p:spPr/>
        <p:txBody>
          <a:bodyPr/>
          <a:lstStyle>
            <a:lvl1pPr>
              <a:defRPr smtClean="0"/>
            </a:lvl1pPr>
          </a:lstStyle>
          <a:p>
            <a:pPr>
              <a:defRPr/>
            </a:pPr>
            <a:fld id="{3F9A05FC-D520-4D88-A258-AF4DBD85899D}" type="slidenum">
              <a:rPr lang="en-US" altLang="es-ES"/>
              <a:pPr>
                <a:defRPr/>
              </a:pPr>
              <a:t>‹Nº›</a:t>
            </a:fld>
            <a:endParaRPr lang="en-US" altLang="es-ES"/>
          </a:p>
        </p:txBody>
      </p:sp>
    </p:spTree>
    <p:extLst>
      <p:ext uri="{BB962C8B-B14F-4D97-AF65-F5344CB8AC3E}">
        <p14:creationId xmlns:p14="http://schemas.microsoft.com/office/powerpoint/2010/main" val="170417829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p:spPr>
        <p:txBody>
          <a:bodyPr/>
          <a:lstStyle/>
          <a:p>
            <a:r>
              <a:rPr lang="es-ES"/>
              <a:t>Haga clic para modificar el estilo de título del patrón</a:t>
            </a:r>
            <a:endParaRPr lang="en-US" dirty="0"/>
          </a:p>
        </p:txBody>
      </p:sp>
      <p:sp>
        <p:nvSpPr>
          <p:cNvPr id="3" name="Date Placeholder 2">
            <a:extLst>
              <a:ext uri="{FF2B5EF4-FFF2-40B4-BE49-F238E27FC236}">
                <a16:creationId xmlns:a16="http://schemas.microsoft.com/office/drawing/2014/main" id="{5008C26C-55DA-4EF4-9DB8-065E4E8AA054}"/>
              </a:ext>
            </a:extLst>
          </p:cNvPr>
          <p:cNvSpPr>
            <a:spLocks noGrp="1"/>
          </p:cNvSpPr>
          <p:nvPr>
            <p:ph type="dt" sz="half" idx="10"/>
          </p:nvPr>
        </p:nvSpPr>
        <p:spPr/>
        <p:txBody>
          <a:bodyPr/>
          <a:lstStyle>
            <a:lvl1pPr>
              <a:defRPr/>
            </a:lvl1pPr>
          </a:lstStyle>
          <a:p>
            <a:pPr>
              <a:defRPr/>
            </a:pPr>
            <a:fld id="{94F5B483-7F3F-4AC3-BBE3-770308A19466}" type="datetime1">
              <a:rPr lang="en-US"/>
              <a:pPr>
                <a:defRPr/>
              </a:pPr>
              <a:t>5/6/2020</a:t>
            </a:fld>
            <a:endParaRPr lang="en-US" dirty="0"/>
          </a:p>
        </p:txBody>
      </p:sp>
      <p:sp>
        <p:nvSpPr>
          <p:cNvPr id="4" name="Footer Placeholder 3">
            <a:extLst>
              <a:ext uri="{FF2B5EF4-FFF2-40B4-BE49-F238E27FC236}">
                <a16:creationId xmlns:a16="http://schemas.microsoft.com/office/drawing/2014/main" id="{9AF1A759-E069-4DE7-913F-F40E0937D1F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14173202-6010-4092-86B1-DBAF94A8345D}"/>
              </a:ext>
            </a:extLst>
          </p:cNvPr>
          <p:cNvSpPr>
            <a:spLocks noGrp="1"/>
          </p:cNvSpPr>
          <p:nvPr>
            <p:ph type="sldNum" sz="quarter" idx="12"/>
          </p:nvPr>
        </p:nvSpPr>
        <p:spPr/>
        <p:txBody>
          <a:bodyPr/>
          <a:lstStyle>
            <a:lvl1pPr>
              <a:defRPr smtClean="0"/>
            </a:lvl1pPr>
          </a:lstStyle>
          <a:p>
            <a:pPr>
              <a:defRPr/>
            </a:pPr>
            <a:fld id="{E3255F15-DD11-4769-8AAB-2A70B043EB46}" type="slidenum">
              <a:rPr lang="en-US" altLang="es-ES"/>
              <a:pPr>
                <a:defRPr/>
              </a:pPr>
              <a:t>‹Nº›</a:t>
            </a:fld>
            <a:endParaRPr lang="en-US" altLang="es-ES"/>
          </a:p>
        </p:txBody>
      </p:sp>
    </p:spTree>
    <p:extLst>
      <p:ext uri="{BB962C8B-B14F-4D97-AF65-F5344CB8AC3E}">
        <p14:creationId xmlns:p14="http://schemas.microsoft.com/office/powerpoint/2010/main" val="3659578608"/>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4DFD97-5314-453D-A99A-822071129095}"/>
              </a:ext>
            </a:extLst>
          </p:cNvPr>
          <p:cNvSpPr>
            <a:spLocks noGrp="1"/>
          </p:cNvSpPr>
          <p:nvPr>
            <p:ph type="dt" sz="half" idx="10"/>
          </p:nvPr>
        </p:nvSpPr>
        <p:spPr/>
        <p:txBody>
          <a:bodyPr/>
          <a:lstStyle>
            <a:lvl1pPr>
              <a:defRPr/>
            </a:lvl1pPr>
          </a:lstStyle>
          <a:p>
            <a:pPr>
              <a:defRPr/>
            </a:pPr>
            <a:fld id="{8B175F00-32C7-4E99-9A9A-89484375AD49}" type="datetime1">
              <a:rPr lang="en-US"/>
              <a:pPr>
                <a:defRPr/>
              </a:pPr>
              <a:t>5/6/2020</a:t>
            </a:fld>
            <a:endParaRPr lang="en-US" dirty="0"/>
          </a:p>
        </p:txBody>
      </p:sp>
      <p:sp>
        <p:nvSpPr>
          <p:cNvPr id="3" name="Footer Placeholder 2">
            <a:extLst>
              <a:ext uri="{FF2B5EF4-FFF2-40B4-BE49-F238E27FC236}">
                <a16:creationId xmlns:a16="http://schemas.microsoft.com/office/drawing/2014/main" id="{DE46B5FF-E2A4-44BF-8356-A1AC300CB815}"/>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58254A0B-BD26-43B5-8569-CFEAB72A6878}"/>
              </a:ext>
            </a:extLst>
          </p:cNvPr>
          <p:cNvSpPr>
            <a:spLocks noGrp="1"/>
          </p:cNvSpPr>
          <p:nvPr>
            <p:ph type="sldNum" sz="quarter" idx="12"/>
          </p:nvPr>
        </p:nvSpPr>
        <p:spPr/>
        <p:txBody>
          <a:bodyPr/>
          <a:lstStyle>
            <a:lvl1pPr>
              <a:defRPr smtClean="0"/>
            </a:lvl1pPr>
          </a:lstStyle>
          <a:p>
            <a:pPr>
              <a:defRPr/>
            </a:pPr>
            <a:fld id="{D7B7D689-59E3-4D03-8AC7-6258EE860EB5}" type="slidenum">
              <a:rPr lang="en-US" altLang="es-ES"/>
              <a:pPr>
                <a:defRPr/>
              </a:pPr>
              <a:t>‹Nº›</a:t>
            </a:fld>
            <a:endParaRPr lang="en-US" altLang="es-ES"/>
          </a:p>
        </p:txBody>
      </p:sp>
    </p:spTree>
    <p:extLst>
      <p:ext uri="{BB962C8B-B14F-4D97-AF65-F5344CB8AC3E}">
        <p14:creationId xmlns:p14="http://schemas.microsoft.com/office/powerpoint/2010/main" val="2833111942"/>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p:spPr>
        <p:txBody>
          <a:bodyPr anchor="b">
            <a:normAutofit/>
          </a:bodyPr>
          <a:lstStyle>
            <a:lvl1pPr>
              <a:defRPr sz="15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0346" y="514925"/>
            <a:ext cx="3385156"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08001" y="2777069"/>
            <a:ext cx="2890896" cy="2584449"/>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s-ES"/>
              <a:t>Haga clic para modificar los estilos de texto del patrón</a:t>
            </a:r>
          </a:p>
        </p:txBody>
      </p:sp>
      <p:sp>
        <p:nvSpPr>
          <p:cNvPr id="5" name="Date Placeholder 4">
            <a:extLst>
              <a:ext uri="{FF2B5EF4-FFF2-40B4-BE49-F238E27FC236}">
                <a16:creationId xmlns:a16="http://schemas.microsoft.com/office/drawing/2014/main" id="{6BD8FF46-0138-4BF8-879F-1A8DD15A4A02}"/>
              </a:ext>
            </a:extLst>
          </p:cNvPr>
          <p:cNvSpPr>
            <a:spLocks noGrp="1"/>
          </p:cNvSpPr>
          <p:nvPr>
            <p:ph type="dt" sz="half" idx="10"/>
          </p:nvPr>
        </p:nvSpPr>
        <p:spPr/>
        <p:txBody>
          <a:bodyPr/>
          <a:lstStyle>
            <a:lvl1pPr>
              <a:defRPr/>
            </a:lvl1pPr>
          </a:lstStyle>
          <a:p>
            <a:pPr>
              <a:defRPr/>
            </a:pPr>
            <a:fld id="{00E90649-A2DC-4E55-9E9D-550233CBAD9F}" type="datetime1">
              <a:rPr lang="en-US"/>
              <a:pPr>
                <a:defRPr/>
              </a:pPr>
              <a:t>5/6/2020</a:t>
            </a:fld>
            <a:endParaRPr lang="en-US" dirty="0"/>
          </a:p>
        </p:txBody>
      </p:sp>
      <p:sp>
        <p:nvSpPr>
          <p:cNvPr id="6" name="Footer Placeholder 5">
            <a:extLst>
              <a:ext uri="{FF2B5EF4-FFF2-40B4-BE49-F238E27FC236}">
                <a16:creationId xmlns:a16="http://schemas.microsoft.com/office/drawing/2014/main" id="{D40002F0-D7D5-433B-A386-4FD60FD2E6F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4BFFF364-D581-4F94-9B3C-657362D3A04E}"/>
              </a:ext>
            </a:extLst>
          </p:cNvPr>
          <p:cNvSpPr>
            <a:spLocks noGrp="1"/>
          </p:cNvSpPr>
          <p:nvPr>
            <p:ph type="sldNum" sz="quarter" idx="12"/>
          </p:nvPr>
        </p:nvSpPr>
        <p:spPr/>
        <p:txBody>
          <a:bodyPr/>
          <a:lstStyle>
            <a:lvl1pPr>
              <a:defRPr smtClean="0"/>
            </a:lvl1pPr>
          </a:lstStyle>
          <a:p>
            <a:pPr>
              <a:defRPr/>
            </a:pPr>
            <a:fld id="{B31E101D-4288-4834-B9BE-3E228AC85B1E}" type="slidenum">
              <a:rPr lang="en-US" altLang="es-ES"/>
              <a:pPr>
                <a:defRPr/>
              </a:pPr>
              <a:t>‹Nº›</a:t>
            </a:fld>
            <a:endParaRPr lang="en-US" altLang="es-ES"/>
          </a:p>
        </p:txBody>
      </p:sp>
    </p:spTree>
    <p:extLst>
      <p:ext uri="{BB962C8B-B14F-4D97-AF65-F5344CB8AC3E}">
        <p14:creationId xmlns:p14="http://schemas.microsoft.com/office/powerpoint/2010/main" val="1918367038"/>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3939204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p:spPr>
        <p:txBody>
          <a:bodyPr anchor="b">
            <a:normAutofit/>
          </a:bodyPr>
          <a:lstStyle>
            <a:lvl1pPr algn="l">
              <a:defRPr sz="18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08001" y="609600"/>
            <a:ext cx="6447501" cy="3845718"/>
          </a:xfrm>
        </p:spPr>
        <p:txBody>
          <a:bodyPr rtlCol="0">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s-ES" noProof="0"/>
              <a:t>Haga clic en el icono para agregar una imagen</a:t>
            </a:r>
            <a:endParaRPr lang="en-US" noProof="0" dirty="0"/>
          </a:p>
        </p:txBody>
      </p:sp>
      <p:sp>
        <p:nvSpPr>
          <p:cNvPr id="4" name="Text Placeholder 3"/>
          <p:cNvSpPr>
            <a:spLocks noGrp="1"/>
          </p:cNvSpPr>
          <p:nvPr>
            <p:ph type="body" sz="half" idx="2"/>
          </p:nvPr>
        </p:nvSpPr>
        <p:spPr>
          <a:xfrm>
            <a:off x="508001" y="5367338"/>
            <a:ext cx="6447500" cy="674024"/>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los estilos de texto del patrón</a:t>
            </a:r>
          </a:p>
        </p:txBody>
      </p:sp>
      <p:sp>
        <p:nvSpPr>
          <p:cNvPr id="5" name="Date Placeholder 4">
            <a:extLst>
              <a:ext uri="{FF2B5EF4-FFF2-40B4-BE49-F238E27FC236}">
                <a16:creationId xmlns:a16="http://schemas.microsoft.com/office/drawing/2014/main" id="{1979003C-BE87-4386-86CC-EFAE6E401729}"/>
              </a:ext>
            </a:extLst>
          </p:cNvPr>
          <p:cNvSpPr>
            <a:spLocks noGrp="1"/>
          </p:cNvSpPr>
          <p:nvPr>
            <p:ph type="dt" sz="half" idx="10"/>
          </p:nvPr>
        </p:nvSpPr>
        <p:spPr/>
        <p:txBody>
          <a:bodyPr/>
          <a:lstStyle>
            <a:lvl1pPr>
              <a:defRPr/>
            </a:lvl1pPr>
          </a:lstStyle>
          <a:p>
            <a:pPr>
              <a:defRPr/>
            </a:pPr>
            <a:fld id="{4240692C-5DA4-4D37-A952-66F0FF7657BA}" type="datetime1">
              <a:rPr lang="en-US"/>
              <a:pPr>
                <a:defRPr/>
              </a:pPr>
              <a:t>5/6/2020</a:t>
            </a:fld>
            <a:endParaRPr lang="en-US" dirty="0"/>
          </a:p>
        </p:txBody>
      </p:sp>
      <p:sp>
        <p:nvSpPr>
          <p:cNvPr id="6" name="Footer Placeholder 5">
            <a:extLst>
              <a:ext uri="{FF2B5EF4-FFF2-40B4-BE49-F238E27FC236}">
                <a16:creationId xmlns:a16="http://schemas.microsoft.com/office/drawing/2014/main" id="{832D248F-82D4-4D7D-B3C6-0C940370339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CAD51E6F-73A0-45FF-B385-473AD000F8F2}"/>
              </a:ext>
            </a:extLst>
          </p:cNvPr>
          <p:cNvSpPr>
            <a:spLocks noGrp="1"/>
          </p:cNvSpPr>
          <p:nvPr>
            <p:ph type="sldNum" sz="quarter" idx="12"/>
          </p:nvPr>
        </p:nvSpPr>
        <p:spPr/>
        <p:txBody>
          <a:bodyPr/>
          <a:lstStyle>
            <a:lvl1pPr>
              <a:defRPr smtClean="0"/>
            </a:lvl1pPr>
          </a:lstStyle>
          <a:p>
            <a:pPr>
              <a:defRPr/>
            </a:pPr>
            <a:fld id="{A29A31E3-4024-4F1A-8087-369DF071C2D5}" type="slidenum">
              <a:rPr lang="en-US" altLang="es-ES"/>
              <a:pPr>
                <a:defRPr/>
              </a:pPr>
              <a:t>‹Nº›</a:t>
            </a:fld>
            <a:endParaRPr lang="en-US" altLang="es-ES"/>
          </a:p>
        </p:txBody>
      </p:sp>
    </p:spTree>
    <p:extLst>
      <p:ext uri="{BB962C8B-B14F-4D97-AF65-F5344CB8AC3E}">
        <p14:creationId xmlns:p14="http://schemas.microsoft.com/office/powerpoint/2010/main" val="3213129513"/>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B64C072A-6EC5-41C6-822D-D406563C13DE}"/>
              </a:ext>
            </a:extLst>
          </p:cNvPr>
          <p:cNvSpPr>
            <a:spLocks noGrp="1"/>
          </p:cNvSpPr>
          <p:nvPr>
            <p:ph type="dt" sz="half" idx="10"/>
          </p:nvPr>
        </p:nvSpPr>
        <p:spPr/>
        <p:txBody>
          <a:bodyPr/>
          <a:lstStyle>
            <a:lvl1pPr>
              <a:defRPr/>
            </a:lvl1pPr>
          </a:lstStyle>
          <a:p>
            <a:pPr>
              <a:defRPr/>
            </a:pPr>
            <a:fld id="{381EFCBD-642F-4AE6-866B-7B05E9D1F493}" type="datetime1">
              <a:rPr lang="en-US"/>
              <a:pPr>
                <a:defRPr/>
              </a:pPr>
              <a:t>5/6/2020</a:t>
            </a:fld>
            <a:endParaRPr lang="en-US" dirty="0"/>
          </a:p>
        </p:txBody>
      </p:sp>
      <p:sp>
        <p:nvSpPr>
          <p:cNvPr id="5" name="Footer Placeholder 4">
            <a:extLst>
              <a:ext uri="{FF2B5EF4-FFF2-40B4-BE49-F238E27FC236}">
                <a16:creationId xmlns:a16="http://schemas.microsoft.com/office/drawing/2014/main" id="{D3066ABD-7C6D-4E5F-A26D-F38A9AA12A0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4BF8C50-41BE-4C8D-AF51-9AA539B87B61}"/>
              </a:ext>
            </a:extLst>
          </p:cNvPr>
          <p:cNvSpPr>
            <a:spLocks noGrp="1"/>
          </p:cNvSpPr>
          <p:nvPr>
            <p:ph type="sldNum" sz="quarter" idx="12"/>
          </p:nvPr>
        </p:nvSpPr>
        <p:spPr/>
        <p:txBody>
          <a:bodyPr/>
          <a:lstStyle>
            <a:lvl1pPr>
              <a:defRPr smtClean="0"/>
            </a:lvl1pPr>
          </a:lstStyle>
          <a:p>
            <a:pPr>
              <a:defRPr/>
            </a:pPr>
            <a:fld id="{8DDB11A8-1FD5-4940-B470-F9E566A1694B}" type="slidenum">
              <a:rPr lang="en-US" altLang="es-ES"/>
              <a:pPr>
                <a:defRPr/>
              </a:pPr>
              <a:t>‹Nº›</a:t>
            </a:fld>
            <a:endParaRPr lang="en-US" altLang="es-ES"/>
          </a:p>
        </p:txBody>
      </p:sp>
    </p:spTree>
    <p:extLst>
      <p:ext uri="{BB962C8B-B14F-4D97-AF65-F5344CB8AC3E}">
        <p14:creationId xmlns:p14="http://schemas.microsoft.com/office/powerpoint/2010/main" val="288610896"/>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sp>
        <p:nvSpPr>
          <p:cNvPr id="5" name="TextBox 19">
            <a:extLst>
              <a:ext uri="{FF2B5EF4-FFF2-40B4-BE49-F238E27FC236}">
                <a16:creationId xmlns:a16="http://schemas.microsoft.com/office/drawing/2014/main" id="{0205D9DB-6B2C-4C0F-AC71-C42227650EB6}"/>
              </a:ext>
            </a:extLst>
          </p:cNvPr>
          <p:cNvSpPr txBox="1">
            <a:spLocks noChangeArrowheads="1"/>
          </p:cNvSpPr>
          <p:nvPr/>
        </p:nvSpPr>
        <p:spPr bwMode="auto">
          <a:xfrm>
            <a:off x="406004"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s-ES" sz="6000">
                <a:solidFill>
                  <a:srgbClr val="C0E474"/>
                </a:solidFill>
                <a:latin typeface="Arial" panose="020B0604020202020204" pitchFamily="34" charset="0"/>
              </a:rPr>
              <a:t>“</a:t>
            </a:r>
          </a:p>
        </p:txBody>
      </p:sp>
      <p:sp>
        <p:nvSpPr>
          <p:cNvPr id="6" name="TextBox 21">
            <a:extLst>
              <a:ext uri="{FF2B5EF4-FFF2-40B4-BE49-F238E27FC236}">
                <a16:creationId xmlns:a16="http://schemas.microsoft.com/office/drawing/2014/main" id="{0906B746-1BCB-40F9-9C34-FA1C43D139E1}"/>
              </a:ext>
            </a:extLst>
          </p:cNvPr>
          <p:cNvSpPr txBox="1">
            <a:spLocks noChangeArrowheads="1"/>
          </p:cNvSpPr>
          <p:nvPr/>
        </p:nvSpPr>
        <p:spPr bwMode="auto">
          <a:xfrm>
            <a:off x="6669881"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s-ES" sz="6000">
                <a:solidFill>
                  <a:srgbClr val="C0E474"/>
                </a:solidFill>
                <a:latin typeface="Arial" panose="020B0604020202020204" pitchFamily="34" charset="0"/>
              </a:rPr>
              <a:t>”</a:t>
            </a:r>
            <a:endParaRPr lang="en-US" altLang="es-ES" sz="1350">
              <a:solidFill>
                <a:srgbClr val="C0E474"/>
              </a:solidFill>
              <a:latin typeface="Arial" panose="020B0604020202020204" pitchFamily="34" charset="0"/>
            </a:endParaRP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024604" y="3632200"/>
            <a:ext cx="5418393" cy="381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4470400"/>
            <a:ext cx="6447501" cy="157096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7" name="Date Placeholder 3">
            <a:extLst>
              <a:ext uri="{FF2B5EF4-FFF2-40B4-BE49-F238E27FC236}">
                <a16:creationId xmlns:a16="http://schemas.microsoft.com/office/drawing/2014/main" id="{4671857C-99F9-46F5-A552-94AD0512B09A}"/>
              </a:ext>
            </a:extLst>
          </p:cNvPr>
          <p:cNvSpPr>
            <a:spLocks noGrp="1"/>
          </p:cNvSpPr>
          <p:nvPr>
            <p:ph type="dt" sz="half" idx="14"/>
          </p:nvPr>
        </p:nvSpPr>
        <p:spPr/>
        <p:txBody>
          <a:bodyPr/>
          <a:lstStyle>
            <a:lvl1pPr>
              <a:defRPr/>
            </a:lvl1pPr>
          </a:lstStyle>
          <a:p>
            <a:pPr>
              <a:defRPr/>
            </a:pPr>
            <a:fld id="{7F71EB80-AF65-432B-A7FA-39182949E8AB}" type="datetime1">
              <a:rPr lang="en-US"/>
              <a:pPr>
                <a:defRPr/>
              </a:pPr>
              <a:t>5/6/2020</a:t>
            </a:fld>
            <a:endParaRPr lang="en-US" dirty="0"/>
          </a:p>
        </p:txBody>
      </p:sp>
      <p:sp>
        <p:nvSpPr>
          <p:cNvPr id="8" name="Footer Placeholder 4">
            <a:extLst>
              <a:ext uri="{FF2B5EF4-FFF2-40B4-BE49-F238E27FC236}">
                <a16:creationId xmlns:a16="http://schemas.microsoft.com/office/drawing/2014/main" id="{4CBBBAAC-D538-4FEE-B35C-F8363831C39E}"/>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6DA6CF7-9174-47A1-8FD7-2B42B3271E6C}"/>
              </a:ext>
            </a:extLst>
          </p:cNvPr>
          <p:cNvSpPr>
            <a:spLocks noGrp="1"/>
          </p:cNvSpPr>
          <p:nvPr>
            <p:ph type="sldNum" sz="quarter" idx="16"/>
          </p:nvPr>
        </p:nvSpPr>
        <p:spPr/>
        <p:txBody>
          <a:bodyPr/>
          <a:lstStyle>
            <a:lvl1pPr>
              <a:defRPr smtClean="0"/>
            </a:lvl1pPr>
          </a:lstStyle>
          <a:p>
            <a:pPr>
              <a:defRPr/>
            </a:pPr>
            <a:fld id="{01144A08-849A-4074-935E-F9291F73DC0C}" type="slidenum">
              <a:rPr lang="en-US" altLang="es-ES"/>
              <a:pPr>
                <a:defRPr/>
              </a:pPr>
              <a:t>‹Nº›</a:t>
            </a:fld>
            <a:endParaRPr lang="en-US" altLang="es-ES"/>
          </a:p>
        </p:txBody>
      </p:sp>
    </p:spTree>
    <p:extLst>
      <p:ext uri="{BB962C8B-B14F-4D97-AF65-F5344CB8AC3E}">
        <p14:creationId xmlns:p14="http://schemas.microsoft.com/office/powerpoint/2010/main" val="2330956266"/>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4" name="Date Placeholder 3">
            <a:extLst>
              <a:ext uri="{FF2B5EF4-FFF2-40B4-BE49-F238E27FC236}">
                <a16:creationId xmlns:a16="http://schemas.microsoft.com/office/drawing/2014/main" id="{2E93BFF9-7FA6-4305-838B-3218CF2BBCEA}"/>
              </a:ext>
            </a:extLst>
          </p:cNvPr>
          <p:cNvSpPr>
            <a:spLocks noGrp="1"/>
          </p:cNvSpPr>
          <p:nvPr>
            <p:ph type="dt" sz="half" idx="10"/>
          </p:nvPr>
        </p:nvSpPr>
        <p:spPr/>
        <p:txBody>
          <a:bodyPr/>
          <a:lstStyle>
            <a:lvl1pPr>
              <a:defRPr/>
            </a:lvl1pPr>
          </a:lstStyle>
          <a:p>
            <a:pPr>
              <a:defRPr/>
            </a:pPr>
            <a:fld id="{FA3A4F27-0972-45F6-99CA-9AECF3FE632C}" type="datetime1">
              <a:rPr lang="en-US"/>
              <a:pPr>
                <a:defRPr/>
              </a:pPr>
              <a:t>5/6/2020</a:t>
            </a:fld>
            <a:endParaRPr lang="en-US" dirty="0"/>
          </a:p>
        </p:txBody>
      </p:sp>
      <p:sp>
        <p:nvSpPr>
          <p:cNvPr id="5" name="Footer Placeholder 4">
            <a:extLst>
              <a:ext uri="{FF2B5EF4-FFF2-40B4-BE49-F238E27FC236}">
                <a16:creationId xmlns:a16="http://schemas.microsoft.com/office/drawing/2014/main" id="{A0471A99-BF87-4508-8E82-EFC95DD4AE3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145CFC4-256B-43C6-944A-E73201A26DF5}"/>
              </a:ext>
            </a:extLst>
          </p:cNvPr>
          <p:cNvSpPr>
            <a:spLocks noGrp="1"/>
          </p:cNvSpPr>
          <p:nvPr>
            <p:ph type="sldNum" sz="quarter" idx="12"/>
          </p:nvPr>
        </p:nvSpPr>
        <p:spPr/>
        <p:txBody>
          <a:bodyPr/>
          <a:lstStyle>
            <a:lvl1pPr>
              <a:defRPr smtClean="0"/>
            </a:lvl1pPr>
          </a:lstStyle>
          <a:p>
            <a:pPr>
              <a:defRPr/>
            </a:pPr>
            <a:fld id="{29DA1382-334C-425D-AB2D-47F85E95EF53}" type="slidenum">
              <a:rPr lang="en-US" altLang="es-ES"/>
              <a:pPr>
                <a:defRPr/>
              </a:pPr>
              <a:t>‹Nº›</a:t>
            </a:fld>
            <a:endParaRPr lang="en-US" altLang="es-ES"/>
          </a:p>
        </p:txBody>
      </p:sp>
    </p:spTree>
    <p:extLst>
      <p:ext uri="{BB962C8B-B14F-4D97-AF65-F5344CB8AC3E}">
        <p14:creationId xmlns:p14="http://schemas.microsoft.com/office/powerpoint/2010/main" val="369393122"/>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Citar la tarjeta de nombre">
    <p:spTree>
      <p:nvGrpSpPr>
        <p:cNvPr id="1" name=""/>
        <p:cNvGrpSpPr/>
        <p:nvPr/>
      </p:nvGrpSpPr>
      <p:grpSpPr>
        <a:xfrm>
          <a:off x="0" y="0"/>
          <a:ext cx="0" cy="0"/>
          <a:chOff x="0" y="0"/>
          <a:chExt cx="0" cy="0"/>
        </a:xfrm>
      </p:grpSpPr>
      <p:sp>
        <p:nvSpPr>
          <p:cNvPr id="5" name="TextBox 23">
            <a:extLst>
              <a:ext uri="{FF2B5EF4-FFF2-40B4-BE49-F238E27FC236}">
                <a16:creationId xmlns:a16="http://schemas.microsoft.com/office/drawing/2014/main" id="{796F94B1-A9A5-4430-8B24-A6F926663767}"/>
              </a:ext>
            </a:extLst>
          </p:cNvPr>
          <p:cNvSpPr txBox="1">
            <a:spLocks noChangeArrowheads="1"/>
          </p:cNvSpPr>
          <p:nvPr/>
        </p:nvSpPr>
        <p:spPr bwMode="auto">
          <a:xfrm>
            <a:off x="406004"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s-ES" sz="6000">
                <a:solidFill>
                  <a:srgbClr val="C0E474"/>
                </a:solidFill>
                <a:latin typeface="Arial" panose="020B0604020202020204" pitchFamily="34" charset="0"/>
              </a:rPr>
              <a:t>“</a:t>
            </a:r>
          </a:p>
        </p:txBody>
      </p:sp>
      <p:sp>
        <p:nvSpPr>
          <p:cNvPr id="6" name="TextBox 24">
            <a:extLst>
              <a:ext uri="{FF2B5EF4-FFF2-40B4-BE49-F238E27FC236}">
                <a16:creationId xmlns:a16="http://schemas.microsoft.com/office/drawing/2014/main" id="{8E05D194-B6C2-4D2E-8BC0-59291D05FA4C}"/>
              </a:ext>
            </a:extLst>
          </p:cNvPr>
          <p:cNvSpPr txBox="1">
            <a:spLocks noChangeArrowheads="1"/>
          </p:cNvSpPr>
          <p:nvPr/>
        </p:nvSpPr>
        <p:spPr bwMode="auto">
          <a:xfrm>
            <a:off x="6669881"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s-ES" sz="6000">
                <a:solidFill>
                  <a:srgbClr val="C0E474"/>
                </a:solidFill>
                <a:latin typeface="Arial" panose="020B0604020202020204" pitchFamily="34" charset="0"/>
              </a:rPr>
              <a:t>”</a:t>
            </a:r>
          </a:p>
        </p:txBody>
      </p:sp>
      <p:sp>
        <p:nvSpPr>
          <p:cNvPr id="2" name="Title 1"/>
          <p:cNvSpPr>
            <a:spLocks noGrp="1"/>
          </p:cNvSpPr>
          <p:nvPr>
            <p:ph type="title"/>
          </p:nvPr>
        </p:nvSpPr>
        <p:spPr>
          <a:xfrm>
            <a:off x="698500" y="609600"/>
            <a:ext cx="6070601" cy="30226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7" name="Date Placeholder 3">
            <a:extLst>
              <a:ext uri="{FF2B5EF4-FFF2-40B4-BE49-F238E27FC236}">
                <a16:creationId xmlns:a16="http://schemas.microsoft.com/office/drawing/2014/main" id="{7A58AA1A-4831-4C8A-8100-284E3D885D33}"/>
              </a:ext>
            </a:extLst>
          </p:cNvPr>
          <p:cNvSpPr>
            <a:spLocks noGrp="1"/>
          </p:cNvSpPr>
          <p:nvPr>
            <p:ph type="dt" sz="half" idx="14"/>
          </p:nvPr>
        </p:nvSpPr>
        <p:spPr/>
        <p:txBody>
          <a:bodyPr/>
          <a:lstStyle>
            <a:lvl1pPr>
              <a:defRPr/>
            </a:lvl1pPr>
          </a:lstStyle>
          <a:p>
            <a:pPr>
              <a:defRPr/>
            </a:pPr>
            <a:fld id="{247C95A7-F7FA-4003-AB33-A6F616EBB82C}" type="datetime1">
              <a:rPr lang="en-US"/>
              <a:pPr>
                <a:defRPr/>
              </a:pPr>
              <a:t>5/6/2020</a:t>
            </a:fld>
            <a:endParaRPr lang="en-US" dirty="0"/>
          </a:p>
        </p:txBody>
      </p:sp>
      <p:sp>
        <p:nvSpPr>
          <p:cNvPr id="8" name="Footer Placeholder 4">
            <a:extLst>
              <a:ext uri="{FF2B5EF4-FFF2-40B4-BE49-F238E27FC236}">
                <a16:creationId xmlns:a16="http://schemas.microsoft.com/office/drawing/2014/main" id="{6F69B0AA-701A-4804-9B1D-6017EDF2DA2D}"/>
              </a:ext>
            </a:extLst>
          </p:cNvPr>
          <p:cNvSpPr>
            <a:spLocks noGrp="1"/>
          </p:cNvSpPr>
          <p:nvPr>
            <p:ph type="ftr" sz="quarter" idx="15"/>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AC71C544-0A58-461C-AB03-D58B4C66CAB0}"/>
              </a:ext>
            </a:extLst>
          </p:cNvPr>
          <p:cNvSpPr>
            <a:spLocks noGrp="1"/>
          </p:cNvSpPr>
          <p:nvPr>
            <p:ph type="sldNum" sz="quarter" idx="16"/>
          </p:nvPr>
        </p:nvSpPr>
        <p:spPr/>
        <p:txBody>
          <a:bodyPr/>
          <a:lstStyle>
            <a:lvl1pPr>
              <a:defRPr smtClean="0"/>
            </a:lvl1pPr>
          </a:lstStyle>
          <a:p>
            <a:pPr>
              <a:defRPr/>
            </a:pPr>
            <a:fld id="{0909109C-D4E6-4D59-B43C-E1EBB4CA6AF7}" type="slidenum">
              <a:rPr lang="en-US" altLang="es-ES"/>
              <a:pPr>
                <a:defRPr/>
              </a:pPr>
              <a:t>‹Nº›</a:t>
            </a:fld>
            <a:endParaRPr lang="en-US" altLang="es-ES"/>
          </a:p>
        </p:txBody>
      </p:sp>
    </p:spTree>
    <p:extLst>
      <p:ext uri="{BB962C8B-B14F-4D97-AF65-F5344CB8AC3E}">
        <p14:creationId xmlns:p14="http://schemas.microsoft.com/office/powerpoint/2010/main" val="3095460360"/>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p:spPr>
        <p:txBody>
          <a:bodyPr anchor="ctr">
            <a:normAutofit/>
          </a:bodyPr>
          <a:lstStyle>
            <a:lvl1pPr algn="l">
              <a:defRPr sz="33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508001" y="4527448"/>
            <a:ext cx="6447501" cy="1513914"/>
          </a:xfrm>
        </p:spPr>
        <p:txBody>
          <a:bodyPr>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a:t>Haga clic para modificar los estilos de texto del patrón</a:t>
            </a:r>
          </a:p>
        </p:txBody>
      </p:sp>
      <p:sp>
        <p:nvSpPr>
          <p:cNvPr id="5" name="Date Placeholder 3">
            <a:extLst>
              <a:ext uri="{FF2B5EF4-FFF2-40B4-BE49-F238E27FC236}">
                <a16:creationId xmlns:a16="http://schemas.microsoft.com/office/drawing/2014/main" id="{5B1B5A00-5DFC-4A9D-9262-406AB35A4FFE}"/>
              </a:ext>
            </a:extLst>
          </p:cNvPr>
          <p:cNvSpPr>
            <a:spLocks noGrp="1"/>
          </p:cNvSpPr>
          <p:nvPr>
            <p:ph type="dt" sz="half" idx="14"/>
          </p:nvPr>
        </p:nvSpPr>
        <p:spPr/>
        <p:txBody>
          <a:bodyPr/>
          <a:lstStyle>
            <a:lvl1pPr>
              <a:defRPr/>
            </a:lvl1pPr>
          </a:lstStyle>
          <a:p>
            <a:pPr>
              <a:defRPr/>
            </a:pPr>
            <a:fld id="{224267F0-478B-444E-A104-6A20F8E9530F}" type="datetime1">
              <a:rPr lang="en-US"/>
              <a:pPr>
                <a:defRPr/>
              </a:pPr>
              <a:t>5/6/2020</a:t>
            </a:fld>
            <a:endParaRPr lang="en-US" dirty="0"/>
          </a:p>
        </p:txBody>
      </p:sp>
      <p:sp>
        <p:nvSpPr>
          <p:cNvPr id="6" name="Footer Placeholder 4">
            <a:extLst>
              <a:ext uri="{FF2B5EF4-FFF2-40B4-BE49-F238E27FC236}">
                <a16:creationId xmlns:a16="http://schemas.microsoft.com/office/drawing/2014/main" id="{A1354129-68EA-4A37-96D9-E73408083EE2}"/>
              </a:ext>
            </a:extLst>
          </p:cNvPr>
          <p:cNvSpPr>
            <a:spLocks noGrp="1"/>
          </p:cNvSpPr>
          <p:nvPr>
            <p:ph type="ftr" sz="quarter" idx="15"/>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8B7FA43-5A1D-4A43-818B-B9171DF5071D}"/>
              </a:ext>
            </a:extLst>
          </p:cNvPr>
          <p:cNvSpPr>
            <a:spLocks noGrp="1"/>
          </p:cNvSpPr>
          <p:nvPr>
            <p:ph type="sldNum" sz="quarter" idx="16"/>
          </p:nvPr>
        </p:nvSpPr>
        <p:spPr/>
        <p:txBody>
          <a:bodyPr/>
          <a:lstStyle>
            <a:lvl1pPr>
              <a:defRPr smtClean="0"/>
            </a:lvl1pPr>
          </a:lstStyle>
          <a:p>
            <a:pPr>
              <a:defRPr/>
            </a:pPr>
            <a:fld id="{D7A70B9D-6B15-4AD3-BE3D-53AC0CD2001C}" type="slidenum">
              <a:rPr lang="en-US" altLang="es-ES"/>
              <a:pPr>
                <a:defRPr/>
              </a:pPr>
              <a:t>‹Nº›</a:t>
            </a:fld>
            <a:endParaRPr lang="en-US" altLang="es-ES"/>
          </a:p>
        </p:txBody>
      </p:sp>
    </p:spTree>
    <p:extLst>
      <p:ext uri="{BB962C8B-B14F-4D97-AF65-F5344CB8AC3E}">
        <p14:creationId xmlns:p14="http://schemas.microsoft.com/office/powerpoint/2010/main" val="208642771"/>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6D865166-47ED-4F7D-A30B-DB1212FA1790}"/>
              </a:ext>
            </a:extLst>
          </p:cNvPr>
          <p:cNvSpPr>
            <a:spLocks noGrp="1"/>
          </p:cNvSpPr>
          <p:nvPr>
            <p:ph type="dt" sz="half" idx="10"/>
          </p:nvPr>
        </p:nvSpPr>
        <p:spPr/>
        <p:txBody>
          <a:bodyPr/>
          <a:lstStyle>
            <a:lvl1pPr>
              <a:defRPr/>
            </a:lvl1pPr>
          </a:lstStyle>
          <a:p>
            <a:pPr>
              <a:defRPr/>
            </a:pPr>
            <a:fld id="{600DA056-4DED-4B40-BB15-4AE21285096F}" type="datetime1">
              <a:rPr lang="en-US"/>
              <a:pPr>
                <a:defRPr/>
              </a:pPr>
              <a:t>5/6/2020</a:t>
            </a:fld>
            <a:endParaRPr lang="en-US" dirty="0"/>
          </a:p>
        </p:txBody>
      </p:sp>
      <p:sp>
        <p:nvSpPr>
          <p:cNvPr id="5" name="Footer Placeholder 4">
            <a:extLst>
              <a:ext uri="{FF2B5EF4-FFF2-40B4-BE49-F238E27FC236}">
                <a16:creationId xmlns:a16="http://schemas.microsoft.com/office/drawing/2014/main" id="{9DAA4376-A9C1-4A61-9BF5-E7470800EA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BCA1C77-69D7-43E3-94BE-B4C4C1F7B33A}"/>
              </a:ext>
            </a:extLst>
          </p:cNvPr>
          <p:cNvSpPr>
            <a:spLocks noGrp="1"/>
          </p:cNvSpPr>
          <p:nvPr>
            <p:ph type="sldNum" sz="quarter" idx="12"/>
          </p:nvPr>
        </p:nvSpPr>
        <p:spPr/>
        <p:txBody>
          <a:bodyPr/>
          <a:lstStyle>
            <a:lvl1pPr>
              <a:defRPr smtClean="0"/>
            </a:lvl1pPr>
          </a:lstStyle>
          <a:p>
            <a:pPr>
              <a:defRPr/>
            </a:pPr>
            <a:fld id="{0CEC781C-A01F-45A4-ADB6-69C8834DABD3}" type="slidenum">
              <a:rPr lang="en-US" altLang="es-ES"/>
              <a:pPr>
                <a:defRPr/>
              </a:pPr>
              <a:t>‹Nº›</a:t>
            </a:fld>
            <a:endParaRPr lang="en-US" altLang="es-ES"/>
          </a:p>
        </p:txBody>
      </p:sp>
    </p:spTree>
    <p:extLst>
      <p:ext uri="{BB962C8B-B14F-4D97-AF65-F5344CB8AC3E}">
        <p14:creationId xmlns:p14="http://schemas.microsoft.com/office/powerpoint/2010/main" val="3525871820"/>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08001" y="609600"/>
            <a:ext cx="5295113"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a:extLst>
              <a:ext uri="{FF2B5EF4-FFF2-40B4-BE49-F238E27FC236}">
                <a16:creationId xmlns:a16="http://schemas.microsoft.com/office/drawing/2014/main" id="{261680FB-ED17-4692-9421-F76632C3BD62}"/>
              </a:ext>
            </a:extLst>
          </p:cNvPr>
          <p:cNvSpPr>
            <a:spLocks noGrp="1"/>
          </p:cNvSpPr>
          <p:nvPr>
            <p:ph type="dt" sz="half" idx="10"/>
          </p:nvPr>
        </p:nvSpPr>
        <p:spPr/>
        <p:txBody>
          <a:bodyPr/>
          <a:lstStyle>
            <a:lvl1pPr>
              <a:defRPr/>
            </a:lvl1pPr>
          </a:lstStyle>
          <a:p>
            <a:pPr>
              <a:defRPr/>
            </a:pPr>
            <a:fld id="{D008D4DF-A961-4455-AC1A-4CC65419DCED}" type="datetime1">
              <a:rPr lang="en-US"/>
              <a:pPr>
                <a:defRPr/>
              </a:pPr>
              <a:t>5/6/2020</a:t>
            </a:fld>
            <a:endParaRPr lang="en-US" dirty="0"/>
          </a:p>
        </p:txBody>
      </p:sp>
      <p:sp>
        <p:nvSpPr>
          <p:cNvPr id="5" name="Footer Placeholder 4">
            <a:extLst>
              <a:ext uri="{FF2B5EF4-FFF2-40B4-BE49-F238E27FC236}">
                <a16:creationId xmlns:a16="http://schemas.microsoft.com/office/drawing/2014/main" id="{C27A120C-741B-42FB-83FA-40463BAB8A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11DB76F-0B48-440B-AC9D-79927E86E756}"/>
              </a:ext>
            </a:extLst>
          </p:cNvPr>
          <p:cNvSpPr>
            <a:spLocks noGrp="1"/>
          </p:cNvSpPr>
          <p:nvPr>
            <p:ph type="sldNum" sz="quarter" idx="12"/>
          </p:nvPr>
        </p:nvSpPr>
        <p:spPr/>
        <p:txBody>
          <a:bodyPr/>
          <a:lstStyle>
            <a:lvl1pPr>
              <a:defRPr smtClean="0"/>
            </a:lvl1pPr>
          </a:lstStyle>
          <a:p>
            <a:pPr>
              <a:defRPr/>
            </a:pPr>
            <a:fld id="{9340FF0A-A0D6-4D15-86FD-BDD3101F099C}" type="slidenum">
              <a:rPr lang="en-US" altLang="es-ES"/>
              <a:pPr>
                <a:defRPr/>
              </a:pPr>
              <a:t>‹Nº›</a:t>
            </a:fld>
            <a:endParaRPr lang="en-US" altLang="es-ES"/>
          </a:p>
        </p:txBody>
      </p:sp>
    </p:spTree>
    <p:extLst>
      <p:ext uri="{BB962C8B-B14F-4D97-AF65-F5344CB8AC3E}">
        <p14:creationId xmlns:p14="http://schemas.microsoft.com/office/powerpoint/2010/main" val="108170667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35217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186999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227453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387016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360034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2506657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313C48C-87F3-4B93-BEDE-A28AF77ACB7E}" type="datetimeFigureOut">
              <a:rPr lang="es-ES" smtClean="0"/>
              <a:t>06/05/2020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360D96B-FF95-46E4-AE65-189830267FE3}" type="slidenum">
              <a:rPr lang="es-ES" smtClean="0"/>
              <a:t>‹Nº›</a:t>
            </a:fld>
            <a:endParaRPr lang="es-ES"/>
          </a:p>
        </p:txBody>
      </p:sp>
    </p:spTree>
    <p:extLst>
      <p:ext uri="{BB962C8B-B14F-4D97-AF65-F5344CB8AC3E}">
        <p14:creationId xmlns:p14="http://schemas.microsoft.com/office/powerpoint/2010/main" val="250653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89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13C48C-87F3-4B93-BEDE-A28AF77ACB7E}" type="datetimeFigureOut">
              <a:rPr lang="es-ES" smtClean="0"/>
              <a:t>06/05/2020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0D96B-FF95-46E4-AE65-189830267FE3}" type="slidenum">
              <a:rPr lang="es-ES" smtClean="0"/>
              <a:t>‹Nº›</a:t>
            </a:fld>
            <a:endParaRPr lang="es-ES"/>
          </a:p>
        </p:txBody>
      </p:sp>
    </p:spTree>
    <p:extLst>
      <p:ext uri="{BB962C8B-B14F-4D97-AF65-F5344CB8AC3E}">
        <p14:creationId xmlns:p14="http://schemas.microsoft.com/office/powerpoint/2010/main" val="908732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DF4F2"/>
            </a:gs>
            <a:gs pos="100000">
              <a:srgbClr val="F0998D"/>
            </a:gs>
            <a:gs pos="100000">
              <a:srgbClr val="FFFFFF"/>
            </a:gs>
            <a:gs pos="100000">
              <a:srgbClr val="F5BBB3"/>
            </a:gs>
          </a:gsLst>
          <a:lin ang="5400000" scaled="1"/>
        </a:gra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2F9C9A1E-7364-427E-AA69-38846B648E87}"/>
              </a:ext>
            </a:extLst>
          </p:cNvPr>
          <p:cNvGrpSpPr>
            <a:grpSpLocks/>
          </p:cNvGrpSpPr>
          <p:nvPr/>
        </p:nvGrpSpPr>
        <p:grpSpPr bwMode="auto">
          <a:xfrm>
            <a:off x="0" y="-7938"/>
            <a:ext cx="9144000" cy="6865938"/>
            <a:chOff x="0" y="-8467"/>
            <a:chExt cx="12192000" cy="6866467"/>
          </a:xfrm>
        </p:grpSpPr>
        <p:cxnSp>
          <p:nvCxnSpPr>
            <p:cNvPr id="20" name="Straight Connector 19">
              <a:extLst>
                <a:ext uri="{FF2B5EF4-FFF2-40B4-BE49-F238E27FC236}">
                  <a16:creationId xmlns:a16="http://schemas.microsoft.com/office/drawing/2014/main" id="{78B7DC72-1F94-481B-B751-BC7E4C03B5FF}"/>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67D85C53-B2CC-462B-92AA-B8C79DCF2957}"/>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1286A2B5-418A-4467-98D6-09017E4ADAB1}"/>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6E5A3810-4A8B-41E4-B38B-5BA19D8A2F0A}"/>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4BF79EEF-76C8-42E3-9275-D904EF638C21}"/>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4F28FA2D-287E-4DE7-AFAD-484BDB911852}"/>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385D441E-8E82-49DB-B1A4-F237AFD9D43D}"/>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89C72A55-C808-4709-8758-CE67A75FB681}"/>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D6656B94-814D-4059-9DB2-69F96C962FCF}"/>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604C678A-80DE-49B6-A239-F438931A4447}"/>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4300CB30-F3B9-4BC2-A23D-1E75452FF4BD}"/>
              </a:ext>
            </a:extLst>
          </p:cNvPr>
          <p:cNvSpPr>
            <a:spLocks noGrp="1" noChangeArrowheads="1"/>
          </p:cNvSpPr>
          <p:nvPr>
            <p:ph type="title"/>
          </p:nvPr>
        </p:nvSpPr>
        <p:spPr bwMode="auto">
          <a:xfrm>
            <a:off x="508397" y="609600"/>
            <a:ext cx="6447234"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el estilo de título del patrón</a:t>
            </a:r>
            <a:endParaRPr lang="en-US" altLang="es-ES"/>
          </a:p>
        </p:txBody>
      </p:sp>
      <p:sp>
        <p:nvSpPr>
          <p:cNvPr id="1028" name="Text Placeholder 2">
            <a:extLst>
              <a:ext uri="{FF2B5EF4-FFF2-40B4-BE49-F238E27FC236}">
                <a16:creationId xmlns:a16="http://schemas.microsoft.com/office/drawing/2014/main" id="{5BD82B1D-61BA-42CA-9814-4FF89225F504}"/>
              </a:ext>
            </a:extLst>
          </p:cNvPr>
          <p:cNvSpPr>
            <a:spLocks noGrp="1" noChangeArrowheads="1"/>
          </p:cNvSpPr>
          <p:nvPr>
            <p:ph type="body" idx="1"/>
          </p:nvPr>
        </p:nvSpPr>
        <p:spPr bwMode="auto">
          <a:xfrm>
            <a:off x="508397" y="2160589"/>
            <a:ext cx="6447234"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ES"/>
              <a:t>Haga clic para modificar los estilos de texto del patrón</a:t>
            </a:r>
          </a:p>
          <a:p>
            <a:pPr lvl="1"/>
            <a:r>
              <a:rPr lang="es-ES" altLang="es-ES"/>
              <a:t>Segundo nivel</a:t>
            </a:r>
          </a:p>
          <a:p>
            <a:pPr lvl="2"/>
            <a:r>
              <a:rPr lang="es-ES" altLang="es-ES"/>
              <a:t>Tercer nivel</a:t>
            </a:r>
          </a:p>
          <a:p>
            <a:pPr lvl="3"/>
            <a:r>
              <a:rPr lang="es-ES" altLang="es-ES"/>
              <a:t>Cuarto nivel</a:t>
            </a:r>
          </a:p>
          <a:p>
            <a:pPr lvl="4"/>
            <a:r>
              <a:rPr lang="es-ES" altLang="es-ES"/>
              <a:t>Quinto nivel</a:t>
            </a:r>
            <a:endParaRPr lang="en-US" altLang="es-ES"/>
          </a:p>
        </p:txBody>
      </p:sp>
      <p:sp>
        <p:nvSpPr>
          <p:cNvPr id="4" name="Date Placeholder 3">
            <a:extLst>
              <a:ext uri="{FF2B5EF4-FFF2-40B4-BE49-F238E27FC236}">
                <a16:creationId xmlns:a16="http://schemas.microsoft.com/office/drawing/2014/main" id="{6C159387-338B-402F-A686-4A3CD8B9EA81}"/>
              </a:ext>
            </a:extLst>
          </p:cNvPr>
          <p:cNvSpPr>
            <a:spLocks noGrp="1"/>
          </p:cNvSpPr>
          <p:nvPr>
            <p:ph type="dt" sz="half" idx="2"/>
          </p:nvPr>
        </p:nvSpPr>
        <p:spPr>
          <a:xfrm>
            <a:off x="5404248" y="6042026"/>
            <a:ext cx="683419" cy="365125"/>
          </a:xfrm>
          <a:prstGeom prst="rect">
            <a:avLst/>
          </a:prstGeom>
        </p:spPr>
        <p:txBody>
          <a:bodyPr vert="horz" lIns="91440" tIns="45720" rIns="91440" bIns="45720" rtlCol="0" anchor="ctr"/>
          <a:lstStyle>
            <a:lvl1pPr algn="r" eaLnBrk="1" fontAlgn="auto" hangingPunct="1">
              <a:spcBef>
                <a:spcPts val="0"/>
              </a:spcBef>
              <a:spcAft>
                <a:spcPts val="0"/>
              </a:spcAft>
              <a:defRPr sz="675">
                <a:solidFill>
                  <a:schemeClr val="tx1">
                    <a:tint val="75000"/>
                  </a:schemeClr>
                </a:solidFill>
                <a:latin typeface="+mn-lt"/>
              </a:defRPr>
            </a:lvl1pPr>
          </a:lstStyle>
          <a:p>
            <a:pPr>
              <a:defRPr/>
            </a:pPr>
            <a:fld id="{05E7C86B-92B2-4B93-8733-1108D4A5AC80}" type="datetime1">
              <a:rPr lang="en-US"/>
              <a:pPr>
                <a:defRPr/>
              </a:pPr>
              <a:t>5/6/2020</a:t>
            </a:fld>
            <a:endParaRPr lang="en-US" dirty="0"/>
          </a:p>
        </p:txBody>
      </p:sp>
      <p:sp>
        <p:nvSpPr>
          <p:cNvPr id="5" name="Footer Placeholder 4">
            <a:extLst>
              <a:ext uri="{FF2B5EF4-FFF2-40B4-BE49-F238E27FC236}">
                <a16:creationId xmlns:a16="http://schemas.microsoft.com/office/drawing/2014/main" id="{5BF5D2AE-E74E-45F6-B087-2BCA02BD30B4}"/>
              </a:ext>
            </a:extLst>
          </p:cNvPr>
          <p:cNvSpPr>
            <a:spLocks noGrp="1"/>
          </p:cNvSpPr>
          <p:nvPr>
            <p:ph type="ftr" sz="quarter" idx="3"/>
          </p:nvPr>
        </p:nvSpPr>
        <p:spPr>
          <a:xfrm>
            <a:off x="508397" y="6042026"/>
            <a:ext cx="4723209" cy="365125"/>
          </a:xfrm>
          <a:prstGeom prst="rect">
            <a:avLst/>
          </a:prstGeom>
        </p:spPr>
        <p:txBody>
          <a:bodyPr vert="horz" lIns="91440" tIns="45720" rIns="91440" bIns="45720" rtlCol="0" anchor="ctr"/>
          <a:lstStyle>
            <a:lvl1pPr algn="l" eaLnBrk="1" fontAlgn="auto" hangingPunct="1">
              <a:spcBef>
                <a:spcPts val="0"/>
              </a:spcBef>
              <a:spcAft>
                <a:spcPts val="0"/>
              </a:spcAft>
              <a:defRPr sz="675">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6A9F804-B41B-4832-A597-273BF64D1AA6}"/>
              </a:ext>
            </a:extLst>
          </p:cNvPr>
          <p:cNvSpPr>
            <a:spLocks noGrp="1"/>
          </p:cNvSpPr>
          <p:nvPr>
            <p:ph type="sldNum" sz="quarter" idx="4"/>
          </p:nvPr>
        </p:nvSpPr>
        <p:spPr>
          <a:xfrm>
            <a:off x="6442472" y="6042026"/>
            <a:ext cx="513159"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675" smtClean="0">
                <a:solidFill>
                  <a:schemeClr val="accent1"/>
                </a:solidFill>
              </a:defRPr>
            </a:lvl1pPr>
          </a:lstStyle>
          <a:p>
            <a:pPr>
              <a:defRPr/>
            </a:pPr>
            <a:fld id="{33C2DB70-625E-4A47-9248-63BFFC834A4D}" type="slidenum">
              <a:rPr lang="en-US" altLang="es-ES"/>
              <a:pPr>
                <a:defRPr/>
              </a:pPr>
              <a:t>‹Nº›</a:t>
            </a:fld>
            <a:endParaRPr lang="en-US" altLang="es-ES"/>
          </a:p>
        </p:txBody>
      </p:sp>
    </p:spTree>
    <p:extLst>
      <p:ext uri="{BB962C8B-B14F-4D97-AF65-F5344CB8AC3E}">
        <p14:creationId xmlns:p14="http://schemas.microsoft.com/office/powerpoint/2010/main" val="4000491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342900" rtl="0" eaLnBrk="0" fontAlgn="base" hangingPunct="0">
        <a:spcBef>
          <a:spcPct val="0"/>
        </a:spcBef>
        <a:spcAft>
          <a:spcPct val="0"/>
        </a:spcAft>
        <a:defRPr sz="2700" kern="1200">
          <a:solidFill>
            <a:schemeClr val="accent1"/>
          </a:solidFill>
          <a:latin typeface="+mj-lt"/>
          <a:ea typeface="+mj-ea"/>
          <a:cs typeface="+mj-cs"/>
        </a:defRPr>
      </a:lvl1pPr>
      <a:lvl2pPr algn="l" defTabSz="342900" rtl="0" eaLnBrk="0" fontAlgn="base" hangingPunct="0">
        <a:spcBef>
          <a:spcPct val="0"/>
        </a:spcBef>
        <a:spcAft>
          <a:spcPct val="0"/>
        </a:spcAft>
        <a:defRPr sz="2700">
          <a:solidFill>
            <a:schemeClr val="accent1"/>
          </a:solidFill>
          <a:latin typeface="Trebuchet MS" panose="020B0603020202020204" pitchFamily="34" charset="0"/>
        </a:defRPr>
      </a:lvl2pPr>
      <a:lvl3pPr algn="l" defTabSz="342900" rtl="0" eaLnBrk="0" fontAlgn="base" hangingPunct="0">
        <a:spcBef>
          <a:spcPct val="0"/>
        </a:spcBef>
        <a:spcAft>
          <a:spcPct val="0"/>
        </a:spcAft>
        <a:defRPr sz="2700">
          <a:solidFill>
            <a:schemeClr val="accent1"/>
          </a:solidFill>
          <a:latin typeface="Trebuchet MS" panose="020B0603020202020204" pitchFamily="34" charset="0"/>
        </a:defRPr>
      </a:lvl3pPr>
      <a:lvl4pPr algn="l" defTabSz="342900" rtl="0" eaLnBrk="0" fontAlgn="base" hangingPunct="0">
        <a:spcBef>
          <a:spcPct val="0"/>
        </a:spcBef>
        <a:spcAft>
          <a:spcPct val="0"/>
        </a:spcAft>
        <a:defRPr sz="2700">
          <a:solidFill>
            <a:schemeClr val="accent1"/>
          </a:solidFill>
          <a:latin typeface="Trebuchet MS" panose="020B0603020202020204" pitchFamily="34" charset="0"/>
        </a:defRPr>
      </a:lvl4pPr>
      <a:lvl5pPr algn="l" defTabSz="342900" rtl="0" eaLnBrk="0" fontAlgn="base" hangingPunct="0">
        <a:spcBef>
          <a:spcPct val="0"/>
        </a:spcBef>
        <a:spcAft>
          <a:spcPct val="0"/>
        </a:spcAft>
        <a:defRPr sz="27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0" fontAlgn="base" hangingPunct="0">
        <a:spcBef>
          <a:spcPts val="75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557213" indent="-214313" algn="l" defTabSz="342900" rtl="0" eaLnBrk="0" fontAlgn="base" hangingPunct="0">
        <a:spcBef>
          <a:spcPts val="75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2pPr>
      <a:lvl3pPr marL="8572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1050" kern="1200">
          <a:solidFill>
            <a:srgbClr val="404040"/>
          </a:solidFill>
          <a:latin typeface="+mn-lt"/>
          <a:ea typeface="+mn-ea"/>
          <a:cs typeface="+mn-cs"/>
        </a:defRPr>
      </a:lvl3pPr>
      <a:lvl4pPr marL="12001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900" kern="1200">
          <a:solidFill>
            <a:srgbClr val="404040"/>
          </a:solidFill>
          <a:latin typeface="+mn-lt"/>
          <a:ea typeface="+mn-ea"/>
          <a:cs typeface="+mn-cs"/>
        </a:defRPr>
      </a:lvl4pPr>
      <a:lvl5pPr marL="1543050" indent="-171450" algn="l" defTabSz="342900" rtl="0" eaLnBrk="0" fontAlgn="base" hangingPunct="0">
        <a:spcBef>
          <a:spcPts val="750"/>
        </a:spcBef>
        <a:spcAft>
          <a:spcPct val="0"/>
        </a:spcAft>
        <a:buClr>
          <a:schemeClr val="accent1"/>
        </a:buClr>
        <a:buSzPct val="80000"/>
        <a:buFont typeface="Wingdings 3" panose="05040102010807070707" pitchFamily="18" charset="2"/>
        <a:buChar char=""/>
        <a:defRPr sz="900" kern="1200">
          <a:solidFill>
            <a:srgbClr val="404040"/>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207CC6-EAA1-4BFF-A48A-DECAD89727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
            <a:extLst>
              <a:ext uri="{FF2B5EF4-FFF2-40B4-BE49-F238E27FC236}">
                <a16:creationId xmlns:a16="http://schemas.microsoft.com/office/drawing/2014/main" id="{B234A3DD-923D-4166-8B19-7DD589908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5193" y="-479"/>
            <a:ext cx="7101526" cy="6858478"/>
          </a:xfrm>
          <a:custGeom>
            <a:avLst/>
            <a:gdLst>
              <a:gd name="connsiteX0" fmla="*/ 0 w 8078051"/>
              <a:gd name="connsiteY0" fmla="*/ 0 h 5829300"/>
              <a:gd name="connsiteX1" fmla="*/ 4453793 w 8078051"/>
              <a:gd name="connsiteY1" fmla="*/ 0 h 5829300"/>
              <a:gd name="connsiteX2" fmla="*/ 5363426 w 8078051"/>
              <a:gd name="connsiteY2" fmla="*/ 0 h 5829300"/>
              <a:gd name="connsiteX3" fmla="*/ 5368184 w 8078051"/>
              <a:gd name="connsiteY3" fmla="*/ 0 h 5829300"/>
              <a:gd name="connsiteX4" fmla="*/ 8078051 w 8078051"/>
              <a:gd name="connsiteY4" fmla="*/ 5829300 h 5829300"/>
              <a:gd name="connsiteX5" fmla="*/ 1743926 w 8078051"/>
              <a:gd name="connsiteY5" fmla="*/ 5829300 h 5829300"/>
              <a:gd name="connsiteX6" fmla="*/ 1744148 w 8078051"/>
              <a:gd name="connsiteY6" fmla="*/ 5828822 h 5829300"/>
              <a:gd name="connsiteX7" fmla="*/ 0 w 8078051"/>
              <a:gd name="connsiteY7" fmla="*/ 5828822 h 5829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78051" h="5829300">
                <a:moveTo>
                  <a:pt x="0" y="0"/>
                </a:moveTo>
                <a:lnTo>
                  <a:pt x="4453793" y="0"/>
                </a:lnTo>
                <a:lnTo>
                  <a:pt x="5363426" y="0"/>
                </a:lnTo>
                <a:lnTo>
                  <a:pt x="5368184" y="0"/>
                </a:lnTo>
                <a:lnTo>
                  <a:pt x="8078051" y="5829300"/>
                </a:lnTo>
                <a:lnTo>
                  <a:pt x="1743926" y="5829300"/>
                </a:lnTo>
                <a:lnTo>
                  <a:pt x="1744148" y="5828822"/>
                </a:lnTo>
                <a:lnTo>
                  <a:pt x="0" y="5828822"/>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6">
            <a:extLst>
              <a:ext uri="{FF2B5EF4-FFF2-40B4-BE49-F238E27FC236}">
                <a16:creationId xmlns:a16="http://schemas.microsoft.com/office/drawing/2014/main" id="{F6ACA5AC-3C5D-4994-B40F-FC8349E4D6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79"/>
            <a:ext cx="6993732" cy="6858479"/>
          </a:xfrm>
          <a:custGeom>
            <a:avLst/>
            <a:gdLst>
              <a:gd name="connsiteX0" fmla="*/ 1246925 w 9324977"/>
              <a:gd name="connsiteY0" fmla="*/ 0 h 6858479"/>
              <a:gd name="connsiteX1" fmla="*/ 5076797 w 9324977"/>
              <a:gd name="connsiteY1" fmla="*/ 0 h 6858479"/>
              <a:gd name="connsiteX2" fmla="*/ 6143025 w 9324977"/>
              <a:gd name="connsiteY2" fmla="*/ 0 h 6858479"/>
              <a:gd name="connsiteX3" fmla="*/ 6148602 w 9324977"/>
              <a:gd name="connsiteY3" fmla="*/ 0 h 6858479"/>
              <a:gd name="connsiteX4" fmla="*/ 9324977 w 9324977"/>
              <a:gd name="connsiteY4" fmla="*/ 6858478 h 6858479"/>
              <a:gd name="connsiteX5" fmla="*/ 3359025 w 9324977"/>
              <a:gd name="connsiteY5" fmla="*/ 6858478 h 6858479"/>
              <a:gd name="connsiteX6" fmla="*/ 3359025 w 9324977"/>
              <a:gd name="connsiteY6" fmla="*/ 6858479 h 6858479"/>
              <a:gd name="connsiteX7" fmla="*/ 0 w 9324977"/>
              <a:gd name="connsiteY7" fmla="*/ 6858479 h 6858479"/>
              <a:gd name="connsiteX8" fmla="*/ 0 w 9324977"/>
              <a:gd name="connsiteY8" fmla="*/ 479 h 6858479"/>
              <a:gd name="connsiteX9" fmla="*/ 1246925 w 9324977"/>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24977" h="6858479">
                <a:moveTo>
                  <a:pt x="1246925" y="0"/>
                </a:moveTo>
                <a:lnTo>
                  <a:pt x="5076797" y="0"/>
                </a:lnTo>
                <a:lnTo>
                  <a:pt x="6143025" y="0"/>
                </a:lnTo>
                <a:lnTo>
                  <a:pt x="6148602" y="0"/>
                </a:lnTo>
                <a:lnTo>
                  <a:pt x="9324977" y="6858478"/>
                </a:lnTo>
                <a:lnTo>
                  <a:pt x="3359025" y="6858478"/>
                </a:lnTo>
                <a:lnTo>
                  <a:pt x="3359025" y="6858479"/>
                </a:lnTo>
                <a:lnTo>
                  <a:pt x="0" y="6858479"/>
                </a:lnTo>
                <a:lnTo>
                  <a:pt x="0" y="479"/>
                </a:lnTo>
                <a:lnTo>
                  <a:pt x="1246925"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Título"/>
          <p:cNvSpPr>
            <a:spLocks noGrp="1"/>
          </p:cNvSpPr>
          <p:nvPr>
            <p:ph type="ctrTitle"/>
          </p:nvPr>
        </p:nvSpPr>
        <p:spPr>
          <a:xfrm>
            <a:off x="603503" y="2600324"/>
            <a:ext cx="5408657" cy="3997028"/>
          </a:xfrm>
        </p:spPr>
        <p:txBody>
          <a:bodyPr anchor="t">
            <a:normAutofit/>
          </a:bodyPr>
          <a:lstStyle/>
          <a:p>
            <a:pPr algn="l">
              <a:lnSpc>
                <a:spcPct val="90000"/>
              </a:lnSpc>
            </a:pPr>
            <a:r>
              <a:rPr lang="es-AR" sz="3600" b="1" i="1" dirty="0"/>
              <a:t>DNU 329/2020 PROHIBICIÓN DE LAS SUSPENSIONES POR FUERZA MAYOR O FALTA DISMINUCIÓN DEL T. Art. 223 bis LCT</a:t>
            </a:r>
            <a:br>
              <a:rPr lang="es-AR" sz="3600" b="1" i="1" dirty="0"/>
            </a:br>
            <a:r>
              <a:rPr lang="es-AR" sz="3600" b="1" i="1" dirty="0"/>
              <a:t>Dr. Aníbal Carlos Cuadrado</a:t>
            </a:r>
            <a:br>
              <a:rPr lang="es-AR" sz="3600" b="1" i="1" dirty="0"/>
            </a:br>
            <a:r>
              <a:rPr lang="es-AR" sz="2200" i="1" dirty="0"/>
              <a:t>anibalcuadrado@hotmail.com</a:t>
            </a:r>
            <a:endParaRPr lang="es-ES" sz="2200" i="1" dirty="0"/>
          </a:p>
        </p:txBody>
      </p:sp>
      <p:sp>
        <p:nvSpPr>
          <p:cNvPr id="3" name="2 Subtítulo"/>
          <p:cNvSpPr>
            <a:spLocks noGrp="1"/>
          </p:cNvSpPr>
          <p:nvPr>
            <p:ph type="subTitle" idx="1"/>
          </p:nvPr>
        </p:nvSpPr>
        <p:spPr>
          <a:xfrm>
            <a:off x="603504" y="1300450"/>
            <a:ext cx="3125532" cy="1155525"/>
          </a:xfrm>
        </p:spPr>
        <p:txBody>
          <a:bodyPr anchor="b">
            <a:normAutofit/>
          </a:bodyPr>
          <a:lstStyle/>
          <a:p>
            <a:pPr algn="l"/>
            <a:r>
              <a:rPr lang="es-AR" sz="1700" b="1" dirty="0">
                <a:effectLst>
                  <a:outerShdw blurRad="38100" dist="38100" dir="2700000" algn="tl">
                    <a:srgbClr val="000000">
                      <a:alpha val="43137"/>
                    </a:srgbClr>
                  </a:outerShdw>
                </a:effectLst>
              </a:rPr>
              <a:t>JORNADAS VIRTUALES DERECHO DEL TRABAJO “COVID 19 Y EL DERECHO DEL TRABAJO” A.A.D.T.S.S.</a:t>
            </a:r>
            <a:endParaRPr lang="es-ES" sz="17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316654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EL ART 223 BIS LCT</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263854"/>
            <a:ext cx="8281964" cy="5477514"/>
          </a:xfrm>
        </p:spPr>
        <p:txBody>
          <a:bodyPr>
            <a:normAutofit/>
          </a:bodyPr>
          <a:lstStyle/>
          <a:p>
            <a:pPr marL="0" indent="0" algn="just">
              <a:buNone/>
            </a:pPr>
            <a:r>
              <a:rPr lang="es-AR" sz="2400" i="1" dirty="0"/>
              <a:t>Se considerará prestación no remunerativa las asignaciones en dinero que se entreguen en compensación por suspensiones de la prestación laboral y que se fundaren en las causales de falta o disminución de trabajo, no imputables al empleador, o fuerza mayor debidamente comprobada, </a:t>
            </a:r>
            <a:r>
              <a:rPr lang="es-AR" sz="2400" b="1" i="1" dirty="0"/>
              <a:t>pactadas individual o colectivamente </a:t>
            </a:r>
            <a:r>
              <a:rPr lang="es-AR" sz="2400" b="1" i="1" dirty="0">
                <a:solidFill>
                  <a:schemeClr val="bg1"/>
                </a:solidFill>
                <a:highlight>
                  <a:srgbClr val="FF0000"/>
                </a:highlight>
              </a:rPr>
              <a:t>y</a:t>
            </a:r>
            <a:r>
              <a:rPr lang="es-AR" sz="2400" b="1" i="1" dirty="0"/>
              <a:t> homologadas por la autoridad de aplicación,</a:t>
            </a:r>
            <a:r>
              <a:rPr lang="es-AR" sz="2400" i="1" dirty="0"/>
              <a:t> conforme normas legales vigentes, y cuando en virtud de tales causales el trabajador no realice la prestación laboral a su cargo. Sólo tributará las contribuciones establecidas en las Leyes </a:t>
            </a:r>
            <a:r>
              <a:rPr lang="es-AR" sz="2400" i="1" dirty="0" err="1"/>
              <a:t>Nros</a:t>
            </a:r>
            <a:r>
              <a:rPr lang="es-AR" sz="2400" i="1" dirty="0"/>
              <a:t>. 23.660 y 23.661</a:t>
            </a:r>
            <a:r>
              <a:rPr lang="es-AR" sz="2000" i="1" dirty="0"/>
              <a:t>.</a:t>
            </a:r>
          </a:p>
          <a:p>
            <a:r>
              <a:rPr lang="es-AR" sz="2000" i="1" dirty="0"/>
              <a:t>DEC 328/88: año 88, Ley 24.013: año 91 y Ley 24.700 año 96</a:t>
            </a: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14702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¿A QUÉ REFIERE LA EXCEPCIÓN?</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fontScale="92500"/>
          </a:bodyPr>
          <a:lstStyle/>
          <a:p>
            <a:pPr marL="0" indent="0" algn="just">
              <a:buNone/>
            </a:pPr>
            <a:r>
              <a:rPr lang="es-AR" sz="2400" b="1" i="1" u="sng" dirty="0">
                <a:highlight>
                  <a:srgbClr val="FF0000"/>
                </a:highlight>
              </a:rPr>
              <a:t>2 POSTURAS</a:t>
            </a:r>
            <a:r>
              <a:rPr lang="es-AR" sz="2400" b="1" i="1" u="sng" dirty="0"/>
              <a:t>,</a:t>
            </a:r>
            <a:r>
              <a:rPr lang="es-AR" sz="2400" b="1" i="1" dirty="0"/>
              <a:t> </a:t>
            </a:r>
            <a:r>
              <a:rPr lang="es-AR" sz="2400" i="1" dirty="0"/>
              <a:t>SEGÚN SE ENTIENDA QUE EL CONVENIO (…pactadas…) REFIERE A PACTAR “ASIGNACIONES DE DINERO” EN EL MARCO DE SUSPENSIONES </a:t>
            </a:r>
            <a:r>
              <a:rPr lang="es-AR" sz="2400" i="1" u="sng" dirty="0"/>
              <a:t>YA DISPUESTAS</a:t>
            </a:r>
            <a:r>
              <a:rPr lang="es-AR" sz="2400" i="1" dirty="0"/>
              <a:t>, O BIEN, A PACTAR LAS SUSPENSIONES MISMAS (SUSPENSIONES CONCERTADAS), OTORGANDO A CAMBIO UNA ASIGNACIÓN EN $ no remunerativa.</a:t>
            </a:r>
          </a:p>
          <a:p>
            <a:pPr marL="0" indent="0" algn="just">
              <a:buNone/>
            </a:pPr>
            <a:r>
              <a:rPr lang="es-AR" sz="2400" dirty="0"/>
              <a:t>“</a:t>
            </a:r>
            <a:r>
              <a:rPr lang="es-AR" sz="2400" i="1" dirty="0"/>
              <a:t>Se considerará prestación no remunerativa </a:t>
            </a:r>
            <a:r>
              <a:rPr lang="es-AR" sz="2400" i="1" dirty="0">
                <a:highlight>
                  <a:srgbClr val="00FF00"/>
                </a:highlight>
              </a:rPr>
              <a:t>las asignaciones en dinero</a:t>
            </a:r>
            <a:r>
              <a:rPr lang="es-AR" sz="2400" i="1" dirty="0"/>
              <a:t> que se entreguen en compensación por </a:t>
            </a:r>
            <a:r>
              <a:rPr lang="es-AR" sz="2400" i="1" dirty="0">
                <a:highlight>
                  <a:srgbClr val="00FFFF"/>
                </a:highlight>
              </a:rPr>
              <a:t>suspensiones de la prestación laboral y que se fundaren en las causales de falta o disminución de trabajo</a:t>
            </a:r>
            <a:r>
              <a:rPr lang="es-AR" sz="2400" i="1" dirty="0"/>
              <a:t>, no imputables al empleador, o fuerza mayor debidamente comprobada, </a:t>
            </a:r>
            <a:r>
              <a:rPr lang="es-AR" sz="2400" b="1" i="1" dirty="0">
                <a:highlight>
                  <a:srgbClr val="FFFF00"/>
                </a:highlight>
              </a:rPr>
              <a:t>pactadas</a:t>
            </a:r>
            <a:r>
              <a:rPr lang="es-AR" sz="2400" i="1" dirty="0"/>
              <a:t> individual o colectivamente y homologadas por la autoridad de aplicación, conforme normas legales vigentes, y cuando en virtud de tales causales el trabajador no realice la prestación laboral a su cargo</a:t>
            </a:r>
            <a:r>
              <a:rPr lang="es-AR" sz="2400" dirty="0"/>
              <a:t>”.</a:t>
            </a:r>
            <a:endParaRPr lang="es-AR" sz="2400" i="1" dirty="0"/>
          </a:p>
          <a:p>
            <a:pPr marL="0" indent="0" algn="just">
              <a:buNone/>
            </a:pPr>
            <a:r>
              <a:rPr lang="es-AR" sz="2400" i="1" dirty="0"/>
              <a:t> </a:t>
            </a:r>
          </a:p>
          <a:p>
            <a:pPr marL="0" indent="0" algn="just">
              <a:buNone/>
            </a:pP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22682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¿A QUÉ REFIERE LA EXCEPCIÓN?</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marL="0" indent="0" algn="just">
              <a:buNone/>
            </a:pPr>
            <a:r>
              <a:rPr lang="es-AR" sz="2400" b="1" i="1" u="sng" dirty="0"/>
              <a:t>POSTURA PROTECTORIA o RESTRICTIVA:</a:t>
            </a:r>
          </a:p>
          <a:p>
            <a:pPr marL="0" indent="0" algn="just">
              <a:buNone/>
            </a:pPr>
            <a:r>
              <a:rPr lang="es-AR" sz="2400" i="1" dirty="0"/>
              <a:t>- EL ART. 223 BIS LCT ES UNA HERRAMIENTA COMPLEMENTARIA DE SUSPENSIONES POR CAUSAS ECONÓMICAS O FUERZA MAYOR YA APLICADAS; NO ES UNA SUSPENSION INDEPENDIENTE QUE PUEDA APLICARSE POR FUERA DE LAS PREVISIONES DEL CAPITULO V LCT.</a:t>
            </a:r>
          </a:p>
          <a:p>
            <a:pPr marL="0" indent="0" algn="just">
              <a:buNone/>
            </a:pPr>
            <a:r>
              <a:rPr lang="es-AR" sz="2400" i="1" dirty="0"/>
              <a:t>- REQUIERE PARA SU APLICACIÓN CUMPLIMIENTO PREVIO DE LOS ARTS. 95 A 98 LEY 24013 O DEL DEC 328/88 EN SU CASO.</a:t>
            </a:r>
          </a:p>
          <a:p>
            <a:pPr marL="0" indent="0" algn="just">
              <a:buNone/>
            </a:pPr>
            <a:r>
              <a:rPr lang="es-AR" sz="2400" i="1" dirty="0"/>
              <a:t> - AL ENCONTRARSE PROHIBIDAS LAS SUSPENSIONES, LA NORMA ES INAPLICABLE PARA SUPUESTOS DESDE EL 31/03 Y SOLO PUEDE REFERIR A ACUERDOS PREVIOS SOBRE ASIGNACIONES NO REM.  </a:t>
            </a:r>
          </a:p>
          <a:p>
            <a:pPr marL="0" indent="0" algn="just">
              <a:buNone/>
            </a:pPr>
            <a:endParaRPr lang="es-AR" sz="2400" i="1" dirty="0"/>
          </a:p>
          <a:p>
            <a:pPr marL="0" indent="0" algn="just">
              <a:buNone/>
            </a:pP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25935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¿A QUÉ REFIERE LA EXCEPCIÓN?</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marL="0" indent="0" algn="just">
              <a:buNone/>
            </a:pPr>
            <a:r>
              <a:rPr lang="es-AR" sz="2400" b="1" i="1" u="sng" dirty="0"/>
              <a:t>POSTURA DE “LAS SUSPENSIONES CONCERTADAS”:</a:t>
            </a:r>
          </a:p>
          <a:p>
            <a:pPr marL="0" indent="0" algn="just">
              <a:buNone/>
            </a:pPr>
            <a:r>
              <a:rPr lang="es-AR" sz="2400" i="1" dirty="0"/>
              <a:t>- EL ART. 223 BIS LCT ES UNA SUSPENSION AUTÓNOMA, QUE A DIFERENCIA DE LAS DEL ART. 219 LCT DONDE LA DISPONE UNILATERALMENTE EL EMPLEADOR Y NO DEVENGA REMUNERACIÓN, AQUÍ SE CONCERTAN –INDIVIDUAL O COLECTIVAMENTE- </a:t>
            </a:r>
            <a:r>
              <a:rPr lang="es-AR" sz="2400" b="1" i="1" dirty="0"/>
              <a:t>PACTANDO A CAMBIO SUMAS DE DINERO.</a:t>
            </a:r>
          </a:p>
          <a:p>
            <a:pPr marL="0" indent="0" algn="just">
              <a:buNone/>
            </a:pPr>
            <a:r>
              <a:rPr lang="es-AR" sz="2400" i="1" dirty="0"/>
              <a:t> - NO REQUIERE TRANSITAR PROCEDIMIENTO PREVENTIVO DE CRISIS DESDE QUE SE CONCERTAN ENTRE LAS PARTES, PERO SI REQUIERE HOMOLOGACIÓN DEL ACUERDO.</a:t>
            </a:r>
          </a:p>
          <a:p>
            <a:pPr marL="0" indent="0" algn="just">
              <a:buNone/>
            </a:pPr>
            <a:r>
              <a:rPr lang="es-AR" sz="2400" i="1" dirty="0"/>
              <a:t>- NO SE APLICAN LOS LIMITES TEMPORALES (30-75-90). </a:t>
            </a:r>
          </a:p>
          <a:p>
            <a:pPr marL="0" indent="0" algn="just">
              <a:buNone/>
            </a:pPr>
            <a:r>
              <a:rPr lang="es-AR" sz="2400" i="1" dirty="0"/>
              <a:t>-NOTIFICACIÓN AL TRABAJADOR EN ACUERDO COLECTIVOS.</a:t>
            </a:r>
          </a:p>
          <a:p>
            <a:pPr marL="0" indent="0" algn="just">
              <a:buNone/>
            </a:pP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48832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332656"/>
            <a:ext cx="6447501" cy="864096"/>
          </a:xfrm>
        </p:spPr>
        <p:txBody>
          <a:bodyPr>
            <a:normAutofit fontScale="90000"/>
          </a:bodyPr>
          <a:lstStyle/>
          <a:p>
            <a:r>
              <a:rPr lang="es-ES" sz="2800" b="1" i="1" u="sng" dirty="0">
                <a:solidFill>
                  <a:schemeClr val="tx1">
                    <a:lumMod val="95000"/>
                    <a:lumOff val="5000"/>
                  </a:schemeClr>
                </a:solidFill>
                <a:latin typeface="+mn-lt"/>
                <a:ea typeface="+mn-ea"/>
                <a:cs typeface="+mn-cs"/>
              </a:rPr>
              <a:t>REQUISITOS DEL ART 223 BIS LCT EN AMBAS POSTURAS</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30030" y="1191846"/>
            <a:ext cx="8281964" cy="5477514"/>
          </a:xfrm>
        </p:spPr>
        <p:txBody>
          <a:bodyPr>
            <a:normAutofit lnSpcReduction="10000"/>
          </a:bodyPr>
          <a:lstStyle/>
          <a:p>
            <a:r>
              <a:rPr lang="es-AR" sz="2800" dirty="0"/>
              <a:t>FUERZA MAYOR DEBIDAMENTE COMPROBADA O FALTA DISMINUCIÓN DE TRABAJO. </a:t>
            </a:r>
          </a:p>
          <a:p>
            <a:r>
              <a:rPr lang="es-AR" sz="2800" dirty="0"/>
              <a:t>EL TDOR. NO REALIZA LA PRESTACIÓN A SU CARGO.</a:t>
            </a:r>
          </a:p>
          <a:p>
            <a:r>
              <a:rPr lang="es-AR" sz="2800" dirty="0"/>
              <a:t>EXISTENCIA DE UN ACUERDO DE VOLUNTADES INDIVIDUAL O COLECTIVO. PROHIBICIÓN DE IMPOSICIÓN.</a:t>
            </a:r>
          </a:p>
          <a:p>
            <a:r>
              <a:rPr lang="es-AR" sz="2800" dirty="0"/>
              <a:t>INTERVENCIÓN DE LA AUTORIDAD DE APLICACIÓN DE COMPETENCIA PROVINCIAL (RES. 359/20)</a:t>
            </a:r>
          </a:p>
          <a:p>
            <a:r>
              <a:rPr lang="es-AR" sz="2800" dirty="0"/>
              <a:t>TRIBUTA OBRA SOCIAL (ART Y SINDICATO)</a:t>
            </a:r>
          </a:p>
          <a:p>
            <a:r>
              <a:rPr lang="es-AR" sz="2800" dirty="0"/>
              <a:t>HOMOLOGACIÓN DE LA AUTORIDAD DE APLICACIÓN. ART 12 Y 15 LCT</a:t>
            </a:r>
          </a:p>
          <a:p>
            <a:pPr marL="0" indent="0">
              <a:buNone/>
            </a:pP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872781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332656"/>
            <a:ext cx="6447501" cy="864096"/>
          </a:xfrm>
        </p:spPr>
        <p:txBody>
          <a:bodyPr>
            <a:normAutofit/>
          </a:bodyPr>
          <a:lstStyle/>
          <a:p>
            <a:r>
              <a:rPr lang="es-ES" sz="2800" b="1" u="sng" dirty="0">
                <a:solidFill>
                  <a:schemeClr val="tx1">
                    <a:lumMod val="95000"/>
                    <a:lumOff val="5000"/>
                  </a:schemeClr>
                </a:solidFill>
                <a:latin typeface="+mn-lt"/>
                <a:ea typeface="+mn-ea"/>
                <a:cs typeface="+mn-cs"/>
              </a:rPr>
              <a:t>IRRENUNCIABILIDAD ART 12 Y 15 LCT</a:t>
            </a: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30030" y="1191846"/>
            <a:ext cx="8281964" cy="5477514"/>
          </a:xfrm>
        </p:spPr>
        <p:txBody>
          <a:bodyPr>
            <a:normAutofit lnSpcReduction="10000"/>
          </a:bodyPr>
          <a:lstStyle/>
          <a:p>
            <a:pPr marL="0" indent="0" algn="just">
              <a:buNone/>
            </a:pPr>
            <a:r>
              <a:rPr lang="es-AR" sz="2400" dirty="0"/>
              <a:t>ART. 8 DNU 297/2020: “</a:t>
            </a:r>
            <a:r>
              <a:rPr lang="es-AR" sz="2400" i="1" dirty="0"/>
              <a:t>Durante la vigencia del “aislamiento social, preventivo y obligatorio”, </a:t>
            </a:r>
            <a:r>
              <a:rPr lang="es-AR" sz="2400" b="1" i="1" dirty="0"/>
              <a:t>los trabajadores y trabajadoras del sector privado tendrán derecho al </a:t>
            </a:r>
            <a:r>
              <a:rPr lang="es-AR" sz="2400" b="1" i="1" u="sng" dirty="0"/>
              <a:t>goce íntegro de sus ingresos habituales</a:t>
            </a:r>
            <a:r>
              <a:rPr lang="es-AR" sz="2400" i="1" dirty="0"/>
              <a:t>, en los términos que establecerá la reglamentación del MINISTERIO DE TRABAJO, EMPLEO Y SEGURIDAD SOCIAL”</a:t>
            </a:r>
            <a:r>
              <a:rPr lang="es-AR" sz="2400" dirty="0"/>
              <a:t>. (Res. 219 y 279/20)</a:t>
            </a:r>
          </a:p>
          <a:p>
            <a:pPr algn="just" eaLnBrk="1" hangingPunct="1">
              <a:buFontTx/>
              <a:buChar char="-"/>
            </a:pPr>
            <a:r>
              <a:rPr lang="es-ES" altLang="es-ES" sz="2400" dirty="0"/>
              <a:t>¿</a:t>
            </a:r>
            <a:r>
              <a:rPr lang="es-ES" altLang="es-ES" sz="2400" b="1" dirty="0"/>
              <a:t>HAY DERECHOS LITIGIOSOS O CONTROVERTIDOS? ¿EXISTEN CONCESIONES RECIPROCAS</a:t>
            </a:r>
            <a:r>
              <a:rPr lang="es-ES" altLang="es-ES" sz="2400" dirty="0"/>
              <a:t>?</a:t>
            </a:r>
          </a:p>
          <a:p>
            <a:pPr marL="0" indent="0" algn="just" eaLnBrk="1" hangingPunct="1">
              <a:buNone/>
            </a:pPr>
            <a:r>
              <a:rPr lang="es-ES" altLang="es-ES" sz="2400" dirty="0"/>
              <a:t>ART 7 LCT: “</a:t>
            </a:r>
            <a:r>
              <a:rPr lang="es-AR" sz="2400" i="1" dirty="0"/>
              <a:t>Las partes, en ningún caso, pueden pactar condiciones menos favorables para el trabajador que las dispuestas en las normas legales, convenciones colectivas de trabajo o laudo con fuerza de tales, o que resulten contrarias a las mismas. Tales actos llevan aparejada la sanción prevista en el artículo 44 de esta ley</a:t>
            </a:r>
            <a:r>
              <a:rPr lang="es-AR" sz="2400" dirty="0"/>
              <a:t>.” NULIDAD</a:t>
            </a:r>
            <a:endParaRPr lang="es-ES" altLang="es-ES" sz="24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60222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332656"/>
            <a:ext cx="6447501" cy="864096"/>
          </a:xfrm>
        </p:spPr>
        <p:txBody>
          <a:bodyPr>
            <a:normAutofit/>
          </a:bodyPr>
          <a:lstStyle/>
          <a:p>
            <a:r>
              <a:rPr lang="es-ES" sz="2800" b="1" u="sng" dirty="0">
                <a:solidFill>
                  <a:schemeClr val="tx1">
                    <a:lumMod val="95000"/>
                    <a:lumOff val="5000"/>
                  </a:schemeClr>
                </a:solidFill>
                <a:latin typeface="+mn-lt"/>
                <a:ea typeface="+mn-ea"/>
                <a:cs typeface="+mn-cs"/>
              </a:rPr>
              <a:t>DISPONIBILIDAD COLECTIVA</a:t>
            </a: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30030" y="1191846"/>
            <a:ext cx="8281964" cy="5477514"/>
          </a:xfrm>
        </p:spPr>
        <p:txBody>
          <a:bodyPr>
            <a:normAutofit fontScale="70000" lnSpcReduction="20000"/>
          </a:bodyPr>
          <a:lstStyle/>
          <a:p>
            <a:pPr marL="0" indent="0" algn="just">
              <a:buNone/>
            </a:pPr>
            <a:r>
              <a:rPr lang="es-ES" dirty="0"/>
              <a:t>“</a:t>
            </a:r>
            <a:r>
              <a:rPr lang="es-ES" sz="3200" i="1" dirty="0"/>
              <a:t>No obstante, que el a quo ubicó el concepto en una supuesta disponibilidad de las partes, que no surge de texto laboral alguno, porque en tales casos aquéllas no pueden pactar condiciones menos favorables para el trabajador que las dispuestas en las normas legales (art. 7 de la LCT). Las disposiciones de las convenciones colectivas deben ajustarse a los preceptos que rigen las instituciones del' derecho del trabajo, a menos que las cláusulas de la convención relacionadas con cada una de aquellas instituciones resulten más favorables a los trabajadores (art. 7° de la Ley de Convenciones Colectiva de Trabajo, </a:t>
            </a:r>
            <a:r>
              <a:rPr lang="es-ES" sz="3200" i="1" dirty="0" err="1"/>
              <a:t>n°</a:t>
            </a:r>
            <a:r>
              <a:rPr lang="es-ES" sz="3200" i="1" dirty="0"/>
              <a:t> 14250</a:t>
            </a:r>
            <a:r>
              <a:rPr lang="es-ES" sz="3200" dirty="0"/>
              <a:t>)</a:t>
            </a:r>
            <a:r>
              <a:rPr lang="es-ES" dirty="0"/>
              <a:t>.” </a:t>
            </a:r>
            <a:r>
              <a:rPr lang="es-ES" sz="3100" dirty="0"/>
              <a:t>C.S.J.N. DIAZ PAULO C/ CERVECERÍA Y MALTERIA QUILMES. 04/06/2013</a:t>
            </a:r>
          </a:p>
          <a:p>
            <a:pPr marL="0" indent="0" algn="just">
              <a:buNone/>
            </a:pPr>
            <a:r>
              <a:rPr lang="es-ES" dirty="0"/>
              <a:t>ARTS. 4 LEY 14.250: “</a:t>
            </a:r>
            <a:r>
              <a:rPr lang="es-AR" dirty="0"/>
              <a:t>Será presupuesto esencial para acceder a la homologación, que la convención no contenga cláusulas violatorias de normas de orden público o que afecten el interés general.”</a:t>
            </a:r>
            <a:endParaRPr lang="es-ES" dirty="0"/>
          </a:p>
          <a:p>
            <a:pPr marL="0" indent="0" algn="just">
              <a:buNone/>
            </a:pPr>
            <a:r>
              <a:rPr lang="es-ES" dirty="0"/>
              <a:t>ARTICULO 7º ley 14.250.- Las disposiciones de las convenciones colectivas deberán ajustarse a las normas legales que rigen las instituciones del derecho del trabajo, a menos que las cláusulas de la convención relacionadas con cada una de esas instituciones resultarán más favorables a los trabajadores y siempre que no afectaran disposiciones dictadas en protección del interés general.</a:t>
            </a:r>
          </a:p>
          <a:p>
            <a:pPr marL="0" indent="0" algn="just">
              <a:buNone/>
            </a:pPr>
            <a:r>
              <a:rPr lang="es-AR" dirty="0"/>
              <a:t>ARTICULO 8º.- Las normas de las convenciones colectivas homologadas serán de cumplimiento obligatorio y no podrán ser modificadas por los contratos individuales de trabajo, en perjuicio de los trabajadores.</a:t>
            </a:r>
            <a:endParaRPr lang="es-ES"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44571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332656"/>
            <a:ext cx="6447501" cy="864096"/>
          </a:xfrm>
        </p:spPr>
        <p:txBody>
          <a:bodyPr>
            <a:normAutofit fontScale="90000"/>
          </a:bodyPr>
          <a:lstStyle/>
          <a:p>
            <a:r>
              <a:rPr lang="es-ES" sz="2800" b="1" u="sng" dirty="0">
                <a:solidFill>
                  <a:schemeClr val="tx1">
                    <a:lumMod val="95000"/>
                    <a:lumOff val="5000"/>
                  </a:schemeClr>
                </a:solidFill>
                <a:latin typeface="+mn-lt"/>
                <a:ea typeface="+mn-ea"/>
                <a:cs typeface="+mn-cs"/>
              </a:rPr>
              <a:t>NOTIFICACION E IMPUGNACIÓN DE LA MEDIDA</a:t>
            </a: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30030" y="1191846"/>
            <a:ext cx="8281964" cy="5477514"/>
          </a:xfrm>
        </p:spPr>
        <p:txBody>
          <a:bodyPr>
            <a:normAutofit lnSpcReduction="10000"/>
          </a:bodyPr>
          <a:lstStyle/>
          <a:p>
            <a:pPr marL="0" indent="0" algn="just">
              <a:buNone/>
            </a:pPr>
            <a:r>
              <a:rPr lang="es-ES" b="1" dirty="0"/>
              <a:t>DISCUSIÓN DOCTRINARIA</a:t>
            </a:r>
            <a:r>
              <a:rPr lang="es-ES" dirty="0"/>
              <a:t> SOBRE SI LA IMPUGNACIÓN QUE REQUIERE EL ART. 223 LCT PARA GOZAR DE SALARIOS DE SUSPENSIÓN ABARCA TAMBIÉN A LAS SUSPENSIONES POR CAUSAS ECONÓMICAS O DE FUERZA MAYOR.</a:t>
            </a:r>
          </a:p>
          <a:p>
            <a:pPr marL="0" indent="0" algn="just">
              <a:buNone/>
            </a:pPr>
            <a:r>
              <a:rPr lang="es-ES" dirty="0"/>
              <a:t>ART 223 LCT: “</a:t>
            </a:r>
            <a:r>
              <a:rPr lang="es-AR" i="1" dirty="0"/>
              <a:t>Cuando el empleador no observare las prescripciones de los artículos 218 a 221 sobre causas, plazo y notificación, </a:t>
            </a:r>
            <a:r>
              <a:rPr lang="es-AR" i="1" dirty="0">
                <a:highlight>
                  <a:srgbClr val="FFFF00"/>
                </a:highlight>
              </a:rPr>
              <a:t>en el caso de sanciones disciplinarias</a:t>
            </a:r>
            <a:r>
              <a:rPr lang="es-AR" i="1" dirty="0"/>
              <a:t>, el trabajador tendrá derecho a percibir la remuneración por todo el tiempo que estuviere suspendido </a:t>
            </a:r>
            <a:r>
              <a:rPr lang="es-AR" i="1" dirty="0">
                <a:highlight>
                  <a:srgbClr val="FFFF00"/>
                </a:highlight>
              </a:rPr>
              <a:t>si hubiere impugnado la suspensión</a:t>
            </a:r>
            <a:r>
              <a:rPr lang="es-AR" i="1" dirty="0"/>
              <a:t>, hubiere o no ejercido el derecho que le está conferido por el artículo 222 de esta ley.</a:t>
            </a:r>
            <a:endParaRPr lang="es-ES" i="1" dirty="0"/>
          </a:p>
          <a:p>
            <a:pPr marL="0" indent="0" algn="just">
              <a:buNone/>
            </a:pPr>
            <a:r>
              <a:rPr lang="es-ES" u="sng" dirty="0"/>
              <a:t>EN SENTIDO AFIRMATIVO</a:t>
            </a:r>
            <a:r>
              <a:rPr lang="es-ES" dirty="0"/>
              <a:t>: ETALA, FERNANDEZ MADRID. ERROR DEL LEGISLADOR/ EN ESTA POSTURA RECOMIENDAN NOTIFICAR AL TDOR EN ACUERDOS COLECTIVOS PARA LOGRAR CONSENTIMIENTO POR FALTA IMPUGNACIÓN.</a:t>
            </a:r>
          </a:p>
          <a:p>
            <a:pPr marL="0" indent="0" algn="just">
              <a:buNone/>
            </a:pPr>
            <a:r>
              <a:rPr lang="es-ES" u="sng" dirty="0"/>
              <a:t>EN SENTIDO NEGATIVO</a:t>
            </a:r>
            <a:r>
              <a:rPr lang="es-ES" dirty="0"/>
              <a:t>: CAPON FILAS, RAMIRO RUIZ FERNANDEZ. LA EXIGENCIA DE IMPUGNACIÓN SERÍA IMPONER UN OBRAR CARGADO DE RITUALIDAD Y FORMALISMO</a:t>
            </a:r>
          </a:p>
          <a:p>
            <a:pPr marL="0" indent="0" algn="just">
              <a:buNone/>
            </a:pPr>
            <a:r>
              <a:rPr lang="es-ES" u="sng" dirty="0"/>
              <a:t>ESPECIAL SITUACIÓN DE LA EMERGENCI</a:t>
            </a:r>
            <a:r>
              <a:rPr lang="es-ES" dirty="0"/>
              <a:t>A: ART 4 DNU 329/2020.</a:t>
            </a:r>
          </a:p>
          <a:p>
            <a:pPr marL="0" indent="0" algn="just">
              <a:buNone/>
            </a:pPr>
            <a:r>
              <a:rPr lang="es-ES" b="1" dirty="0"/>
              <a:t>ART. 259 LCT: CADUCIDAD</a:t>
            </a:r>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5283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971600" y="260648"/>
            <a:ext cx="7642370" cy="1008112"/>
          </a:xfrm>
        </p:spPr>
        <p:txBody>
          <a:bodyPr>
            <a:normAutofit/>
          </a:bodyPr>
          <a:lstStyle/>
          <a:p>
            <a:r>
              <a:rPr lang="es-ES" sz="2800" b="1" u="sng" dirty="0">
                <a:solidFill>
                  <a:schemeClr val="tx1">
                    <a:lumMod val="95000"/>
                    <a:lumOff val="5000"/>
                  </a:schemeClr>
                </a:solidFill>
                <a:latin typeface="+mn-lt"/>
                <a:ea typeface="+mn-ea"/>
                <a:cs typeface="+mn-cs"/>
              </a:rPr>
              <a:t>EL PACTO TRIPARTITO. Res. MTESS 397/20</a:t>
            </a: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30030" y="836712"/>
            <a:ext cx="8281964" cy="6021288"/>
          </a:xfrm>
        </p:spPr>
        <p:txBody>
          <a:bodyPr>
            <a:normAutofit fontScale="92500" lnSpcReduction="20000"/>
          </a:bodyPr>
          <a:lstStyle/>
          <a:p>
            <a:pPr lvl="0" algn="just"/>
            <a:r>
              <a:rPr lang="es-ES" dirty="0"/>
              <a:t>El acuerdo tiene por fin “aconsejar” en una especie de declaración de pisos mínimos de negociación colectiva sobre la aplicación del art. 223 bis LCT general y de pautas de homologación de esos acuerdos. </a:t>
            </a:r>
          </a:p>
          <a:p>
            <a:pPr lvl="0" algn="just"/>
            <a:r>
              <a:rPr lang="es-ES" dirty="0"/>
              <a:t>Solicita la promoción de normas que atienda la situación de las partes con la finalidad de despejar dudas y crear herramientas. En tal sentido, reconoce la crisis de la aplicación del art. 223 bis LCT para estas situaciones.</a:t>
            </a:r>
          </a:p>
          <a:p>
            <a:pPr lvl="0" algn="just"/>
            <a:r>
              <a:rPr lang="es-ES" dirty="0"/>
              <a:t>Establece el término del pacto por los periodos de abril y mayo de 2020, en tal sentido no viola los plazos máximos dispuestos en el art. 221 LCT como si, en cambio, se viene promoviendo por sectores empresarios en una interpretación forzada del art. 223 bis LCT, indicando que dice lo que en ningún lado dice. </a:t>
            </a:r>
          </a:p>
          <a:p>
            <a:pPr lvl="0" algn="just"/>
            <a:r>
              <a:rPr lang="es-ES" dirty="0"/>
              <a:t>Establece como pauta “mínima” un piso del 75% para pactar asignaciones no remunerativas, más en ningún lado se acuerda que eso será lo único que se abonará, cabiendo interpretaciones sobre el 25% restante como remunerativo. Máxime, si se tiene en cuenta que el acuerdo no se hace cargo, siquiera la menciona, a la disposición del art. 8 DNU 297/2020 en tanto esta garantiza a los trabajadores en ASPO la percepción de sus “ingresos habituales”.</a:t>
            </a:r>
          </a:p>
          <a:p>
            <a:pPr lvl="0" algn="just"/>
            <a:r>
              <a:rPr lang="es-ES" dirty="0"/>
              <a:t>Solo abarca a las empresas cuyas actividades no se encuentren exceptuadas del ASPO y/o que no realicen tareas mediante trabajo remoto (teletrabajo), excluyendo asimismo al personal de riesgo establecido en la resolución 207/20.</a:t>
            </a:r>
          </a:p>
          <a:p>
            <a:pPr lvl="0" algn="just"/>
            <a:r>
              <a:rPr lang="es-ES" dirty="0"/>
              <a:t>Excluye de este acuerdo a las empresas que ya hayan implementado suspensiones o pactados las mismas.</a:t>
            </a:r>
          </a:p>
          <a:p>
            <a:pPr lvl="0" algn="just"/>
            <a:r>
              <a:rPr lang="es-ES" dirty="0"/>
              <a:t>Como concesión reciproca establece la “mantención de la dotación del personal” por mismo plazo.</a:t>
            </a:r>
          </a:p>
          <a:p>
            <a:pPr lvl="0" algn="just"/>
            <a:r>
              <a:rPr lang="es-ES" dirty="0"/>
              <a:t>No vinculante para los Ministerios Provinciales, las que por disposición de la Resolución 359/2020 conservan su competencia.</a:t>
            </a:r>
          </a:p>
          <a:p>
            <a:pPr marL="0" indent="0" algn="just">
              <a:buNone/>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a:p>
            <a:pPr algn="just" eaLnBrk="1" hangingPunct="1">
              <a:buFontTx/>
              <a:buChar char="-"/>
            </a:pPr>
            <a:endParaRPr lang="es-ES" altLang="es-ES" sz="24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85001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EL DESCUELGUE </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lnSpcReduction="10000"/>
          </a:bodyPr>
          <a:lstStyle/>
          <a:p>
            <a:pPr marL="0" indent="0" algn="just" eaLnBrk="1" hangingPunct="1">
              <a:buNone/>
            </a:pPr>
            <a:r>
              <a:rPr lang="es-AR" altLang="es-ES" sz="2000" dirty="0"/>
              <a:t>Como antecedente normativo de esta posibilidad, la hoy derogada Ley 25250[6] -en su artículo 10-incorporaba en la Ley 14250 (Convenciones Colectivas de Trabajo) el artículo 27, estableciendo la posibilidad de excluir del Convenio Colectivo de Trabajo de la actividad a la empresa en crisis. </a:t>
            </a:r>
          </a:p>
          <a:p>
            <a:pPr algn="just" eaLnBrk="1" hangingPunct="1">
              <a:buFontTx/>
              <a:buChar char="-"/>
            </a:pPr>
            <a:r>
              <a:rPr lang="es-AR" altLang="es-ES" sz="2000" dirty="0"/>
              <a:t>En tal sentido, admitía </a:t>
            </a:r>
            <a:r>
              <a:rPr lang="es-AR" altLang="es-ES" sz="2000" dirty="0">
                <a:solidFill>
                  <a:srgbClr val="FF0000"/>
                </a:solidFill>
              </a:rPr>
              <a:t>dos caminos</a:t>
            </a:r>
            <a:r>
              <a:rPr lang="es-AR" altLang="es-ES" sz="2000" dirty="0"/>
              <a:t>. Por un lado, permitía pre establecer un </a:t>
            </a:r>
            <a:r>
              <a:rPr lang="es-AR" altLang="es-ES" sz="2000" dirty="0">
                <a:solidFill>
                  <a:srgbClr val="FF0000"/>
                </a:solidFill>
              </a:rPr>
              <a:t>mecanismo de exclusión en el mismo Convenio Colectivo</a:t>
            </a:r>
            <a:r>
              <a:rPr lang="es-AR" altLang="es-ES" sz="2000" dirty="0"/>
              <a:t>, en el que las partes de la norma colectiva ya dispusieran en dicho instrumento tal posibilidad de descuelgue, y por otro lado, permitía </a:t>
            </a:r>
            <a:r>
              <a:rPr lang="es-AR" altLang="es-ES" sz="2000" dirty="0">
                <a:solidFill>
                  <a:srgbClr val="FF0000"/>
                </a:solidFill>
              </a:rPr>
              <a:t>lograr la desactivación a través de la negociación directa entre la empresa afectada y la asociación sindical</a:t>
            </a:r>
            <a:r>
              <a:rPr lang="es-AR" altLang="es-ES" sz="2000" dirty="0"/>
              <a:t>, aun cuando el Convenio Colectivo de Trabajo no previera tal mecanismo. En este último caso, exigía incorporar en la negociación a los delegados del personal con la finalidad de legitimar la representación ante tal especial situación. Incluso aun, para el caso de que las partes no arribaren a un acuerdo, permitía resolver la cuestión por la Comisión paritaria de interpretación del Convenio Colectivo de Trabajo.</a:t>
            </a:r>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3553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i="1" dirty="0">
                <a:solidFill>
                  <a:schemeClr val="tx1">
                    <a:lumMod val="95000"/>
                    <a:lumOff val="5000"/>
                  </a:schemeClr>
                </a:solidFill>
                <a:latin typeface="+mn-lt"/>
                <a:ea typeface="+mn-ea"/>
                <a:cs typeface="+mn-cs"/>
              </a:rPr>
              <a:t>LA SUCESION NORMATIVA DE IMPACTO</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412776"/>
            <a:ext cx="8006953" cy="5170883"/>
          </a:xfrm>
        </p:spPr>
        <p:txBody>
          <a:bodyPr>
            <a:normAutofit/>
          </a:bodyPr>
          <a:lstStyle/>
          <a:p>
            <a:pPr eaLnBrk="1" hangingPunct="1">
              <a:buFontTx/>
              <a:buChar char="-"/>
            </a:pPr>
            <a:r>
              <a:rPr lang="es-ES" altLang="es-ES" sz="3200" dirty="0"/>
              <a:t>RES MTESS 178 Y 184/2020 (6 y 10 de marzo)</a:t>
            </a:r>
          </a:p>
          <a:p>
            <a:pPr eaLnBrk="1" hangingPunct="1">
              <a:buFontTx/>
              <a:buChar char="-"/>
            </a:pPr>
            <a:r>
              <a:rPr lang="es-ES" altLang="es-ES" sz="3200" dirty="0">
                <a:solidFill>
                  <a:srgbClr val="FF0000"/>
                </a:solidFill>
              </a:rPr>
              <a:t>DNU 260/2020 </a:t>
            </a:r>
            <a:r>
              <a:rPr lang="es-ES" altLang="es-ES" sz="3200" dirty="0"/>
              <a:t>(12 de marzo)</a:t>
            </a:r>
          </a:p>
          <a:p>
            <a:pPr eaLnBrk="1" hangingPunct="1">
              <a:buFontTx/>
              <a:buChar char="-"/>
            </a:pPr>
            <a:r>
              <a:rPr lang="es-ES" altLang="es-ES" sz="3200" dirty="0"/>
              <a:t>RES MTESS 202/2020 (13 de marzo)</a:t>
            </a:r>
          </a:p>
          <a:p>
            <a:pPr eaLnBrk="1" hangingPunct="1">
              <a:buFontTx/>
              <a:buChar char="-"/>
            </a:pPr>
            <a:r>
              <a:rPr lang="es-ES" altLang="es-ES" sz="3200" dirty="0"/>
              <a:t>RES MTESS 207/2020 (16 de marzo)</a:t>
            </a:r>
          </a:p>
          <a:p>
            <a:pPr eaLnBrk="1" hangingPunct="1">
              <a:buFontTx/>
              <a:buChar char="-"/>
            </a:pPr>
            <a:r>
              <a:rPr lang="es-ES" altLang="es-ES" sz="3200" dirty="0">
                <a:solidFill>
                  <a:srgbClr val="FF0000"/>
                </a:solidFill>
              </a:rPr>
              <a:t>DNU 297/2020</a:t>
            </a:r>
            <a:r>
              <a:rPr lang="es-ES" altLang="es-ES" sz="3200" dirty="0"/>
              <a:t>: ASPO (20 de marzo)</a:t>
            </a:r>
          </a:p>
          <a:p>
            <a:pPr eaLnBrk="1" hangingPunct="1">
              <a:buFontTx/>
              <a:buChar char="-"/>
            </a:pPr>
            <a:r>
              <a:rPr lang="es-ES" altLang="es-ES" sz="3200" dirty="0"/>
              <a:t>RES MTESS 219/2020 (20 de marzo, fue abrogada por la Res 279/20)</a:t>
            </a:r>
          </a:p>
          <a:p>
            <a:pPr eaLnBrk="1" hangingPunct="1">
              <a:buFontTx/>
              <a:buChar char="-"/>
            </a:pPr>
            <a:r>
              <a:rPr lang="es-ES" altLang="es-ES" sz="3200" dirty="0">
                <a:solidFill>
                  <a:srgbClr val="FF0000"/>
                </a:solidFill>
              </a:rPr>
              <a:t>DNU 325/2020 y 329/2020</a:t>
            </a:r>
            <a:r>
              <a:rPr lang="es-ES" altLang="es-ES" sz="3200" dirty="0"/>
              <a:t>(31 de marzo)</a:t>
            </a:r>
          </a:p>
          <a:p>
            <a:pPr eaLnBrk="1" hangingPunct="1">
              <a:buFontTx/>
              <a:buChar char="-"/>
            </a:pPr>
            <a:endParaRPr lang="es-ES" altLang="es-ES" sz="2000" dirty="0"/>
          </a:p>
          <a:p>
            <a:pPr eaLnBrk="1" hangingPunct="1">
              <a:buFontTx/>
              <a:buChar char="-"/>
            </a:pPr>
            <a:endParaRPr lang="es-ES" altLang="es-ES" sz="2000" dirty="0"/>
          </a:p>
          <a:p>
            <a:pPr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EL DESCUELGUE </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marL="0" indent="0" algn="just" eaLnBrk="1" hangingPunct="1">
              <a:buNone/>
            </a:pPr>
            <a:r>
              <a:rPr lang="es-AR" altLang="es-ES" sz="2000" dirty="0"/>
              <a:t>El 02 de marzo de 2004 se sancionó la Ley 25877 que abrogó la Ley 25250, suprimiéndose, por tanto, tal posibilidad conforme se encontraba regulada en la primera, y en lo que a esta temática refiere, reemplazó la misma por la disposición contenida en su artículo 25, norma que incorporó el </a:t>
            </a:r>
            <a:r>
              <a:rPr lang="es-AR" altLang="es-ES" sz="2000" dirty="0">
                <a:solidFill>
                  <a:srgbClr val="FF0000"/>
                </a:solidFill>
              </a:rPr>
              <a:t>nuevo texto del art. 20 de la Ley 14250</a:t>
            </a:r>
            <a:r>
              <a:rPr lang="es-AR" altLang="es-ES" sz="2000" dirty="0"/>
              <a:t> y que introdujo significativos cambios en cuanto al descuelgue.</a:t>
            </a:r>
          </a:p>
          <a:p>
            <a:pPr marL="0" indent="0" algn="just" eaLnBrk="1" hangingPunct="1">
              <a:buNone/>
            </a:pPr>
            <a:r>
              <a:rPr lang="es-AR" altLang="es-ES" sz="2000" dirty="0"/>
              <a:t>En tal norma se establece que: “</a:t>
            </a:r>
            <a:r>
              <a:rPr lang="es-AR" altLang="es-ES" sz="2400" i="1" dirty="0"/>
              <a:t>La exclusión de una empresa en crisis del convenio colectivo que le fuera aplicable, sólo podrá realizarse mediante acuerdo entre el empleador y las partes signatarias del convenio colectivo, en el marco del procedimiento preventivo de crisis previsto en el Título III, Capítulo VI de la Ley 24013. El convenio de crisis deberá instrumentarse por un lapso temporal determinado</a:t>
            </a:r>
            <a:r>
              <a:rPr lang="es-AR" altLang="es-ES" sz="2000" dirty="0"/>
              <a:t>”.</a:t>
            </a:r>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55522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DNU 329/2020</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fontScale="92500"/>
          </a:bodyPr>
          <a:lstStyle/>
          <a:p>
            <a:pPr marL="0" indent="0" algn="just" eaLnBrk="1" hangingPunct="1">
              <a:buNone/>
            </a:pPr>
            <a:r>
              <a:rPr lang="es-AR" sz="2000" u="sng" dirty="0"/>
              <a:t>ARTÍCULO 2°.- </a:t>
            </a:r>
            <a:r>
              <a:rPr lang="es-AR" sz="2000" dirty="0"/>
              <a:t>Prohíbense los despidos sin justa causa y por las causales de falta o disminución de trabajo y fuerza mayor por el plazo de SESENTA (60  días contados a partir de la fecha de publicación del presente decreto en el Boletín Oficial.</a:t>
            </a:r>
            <a:br>
              <a:rPr lang="es-AR" sz="2000" dirty="0"/>
            </a:br>
            <a:br>
              <a:rPr lang="es-AR" sz="2000" dirty="0"/>
            </a:br>
            <a:r>
              <a:rPr lang="es-AR" sz="2000" u="sng" dirty="0"/>
              <a:t>ARTÍCULO 3°.- </a:t>
            </a:r>
            <a:r>
              <a:rPr lang="es-AR" sz="2000" dirty="0"/>
              <a:t>Prohíbense las suspensiones por las causales de fuerza mayor o falta o disminución de trabajo por el plazo de SESENTA (60) días, contados a partir de la fecha publicación del presente decreto en el BOLETÍN OFICIAL. (</a:t>
            </a:r>
            <a:r>
              <a:rPr lang="es-AR" sz="2000" i="1" dirty="0"/>
              <a:t>31/03/2020</a:t>
            </a:r>
            <a:r>
              <a:rPr lang="es-AR" sz="2000" dirty="0"/>
              <a:t>).</a:t>
            </a:r>
          </a:p>
          <a:p>
            <a:pPr marL="0" indent="0" algn="just" eaLnBrk="1" hangingPunct="1">
              <a:buNone/>
            </a:pPr>
            <a:br>
              <a:rPr lang="es-AR" sz="2000" dirty="0"/>
            </a:br>
            <a:r>
              <a:rPr lang="es-AR" sz="2000" b="1" dirty="0"/>
              <a:t>Quedan exceptuadas de esta prohibición las suspensiones efectuadas en los términos del artículo 223 bis de la Ley de Contrato de Trabajo</a:t>
            </a:r>
            <a:r>
              <a:rPr lang="es-AR" sz="2000" dirty="0"/>
              <a:t>.</a:t>
            </a:r>
          </a:p>
          <a:p>
            <a:pPr marL="0" indent="0" algn="just" eaLnBrk="1" hangingPunct="1">
              <a:buNone/>
            </a:pPr>
            <a:br>
              <a:rPr lang="es-AR" sz="2000" dirty="0"/>
            </a:br>
            <a:r>
              <a:rPr lang="es-AR" sz="2000" u="sng" dirty="0"/>
              <a:t>ARTÍCULO 4°.- </a:t>
            </a:r>
            <a:r>
              <a:rPr lang="es-AR" sz="2000" dirty="0"/>
              <a:t>Los despidos y las suspensiones que se dispongan en violación de lo dispuesto en el artículo 2° y primer párrafo del artículo 3º del presente decreto, </a:t>
            </a:r>
            <a:r>
              <a:rPr lang="es-AR" sz="2000" b="1" u="sng" dirty="0"/>
              <a:t>no producirán efecto alguno</a:t>
            </a:r>
            <a:r>
              <a:rPr lang="es-AR" sz="2000" dirty="0"/>
              <a:t>, manteniéndose vigentes las relaciones laborales existentes y sus condiciones actuales.</a:t>
            </a:r>
            <a:endParaRPr lang="es-ES" altLang="es-ES" sz="2000" dirty="0"/>
          </a:p>
          <a:p>
            <a:pPr eaLnBrk="1" hangingPunct="1">
              <a:buFontTx/>
              <a:buChar char="-"/>
            </a:pPr>
            <a:endParaRPr lang="es-ES" altLang="es-ES" sz="2000" dirty="0"/>
          </a:p>
          <a:p>
            <a:pPr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9949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965199" y="609601"/>
            <a:ext cx="7648121" cy="515144"/>
          </a:xfrm>
        </p:spPr>
        <p:txBody>
          <a:bodyPr>
            <a:normAutofit/>
          </a:bodyPr>
          <a:lstStyle/>
          <a:p>
            <a:r>
              <a:rPr lang="es-ES" dirty="0">
                <a:solidFill>
                  <a:schemeClr val="accent4">
                    <a:lumMod val="75000"/>
                  </a:schemeClr>
                </a:solidFill>
                <a:latin typeface="+mn-lt"/>
                <a:ea typeface="+mn-ea"/>
                <a:cs typeface="+mn-cs"/>
              </a:rPr>
              <a:t>INTERROGANTES. 3 MOMENTOS DE ANÁLISIS</a:t>
            </a:r>
            <a:r>
              <a:rPr lang="es-ES" dirty="0">
                <a:latin typeface="+mn-lt"/>
                <a:ea typeface="+mn-ea"/>
                <a:cs typeface="+mn-cs"/>
              </a:rPr>
              <a:t>:</a:t>
            </a:r>
            <a:endParaRPr lang="es-ES" b="1" dirty="0">
              <a:latin typeface="+mn-lt"/>
              <a:ea typeface="+mn-ea"/>
              <a:cs typeface="+mn-cs"/>
            </a:endParaRPr>
          </a:p>
        </p:txBody>
      </p:sp>
      <p:sp>
        <p:nvSpPr>
          <p:cNvPr id="76" name="Isosceles Triangle 75">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Isosceles Triangle 77">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37893" name="Marcador de contenido 2">
            <a:extLst>
              <a:ext uri="{FF2B5EF4-FFF2-40B4-BE49-F238E27FC236}">
                <a16:creationId xmlns:a16="http://schemas.microsoft.com/office/drawing/2014/main" id="{4C4B36DA-94D4-46F5-80CF-DAD1F56E9502}"/>
              </a:ext>
            </a:extLst>
          </p:cNvPr>
          <p:cNvGraphicFramePr>
            <a:graphicFrameLocks noGrp="1"/>
          </p:cNvGraphicFramePr>
          <p:nvPr>
            <p:ph idx="1"/>
            <p:extLst>
              <p:ext uri="{D42A27DB-BD31-4B8C-83A1-F6EECF244321}">
                <p14:modId xmlns:p14="http://schemas.microsoft.com/office/powerpoint/2010/main" val="3764899691"/>
              </p:ext>
            </p:extLst>
          </p:nvPr>
        </p:nvGraphicFramePr>
        <p:xfrm>
          <a:off x="1063913" y="1556792"/>
          <a:ext cx="7648121" cy="4557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52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631948" y="609600"/>
            <a:ext cx="7986566" cy="587152"/>
          </a:xfrm>
        </p:spPr>
        <p:txBody>
          <a:bodyPr>
            <a:normAutofit fontScale="90000"/>
          </a:bodyPr>
          <a:lstStyle/>
          <a:p>
            <a:r>
              <a:rPr lang="es-ES" sz="2800" b="1" i="1" u="sng" dirty="0">
                <a:solidFill>
                  <a:schemeClr val="tx1">
                    <a:lumMod val="95000"/>
                    <a:lumOff val="5000"/>
                  </a:schemeClr>
                </a:solidFill>
                <a:latin typeface="+mn-lt"/>
                <a:ea typeface="+mn-ea"/>
                <a:cs typeface="+mn-cs"/>
              </a:rPr>
              <a:t>P.P.C. Art. 98 a 105 LNE (</a:t>
            </a:r>
            <a:r>
              <a:rPr lang="es-ES" sz="2800" b="1" i="1" u="sng" dirty="0" err="1">
                <a:solidFill>
                  <a:schemeClr val="tx1">
                    <a:lumMod val="95000"/>
                    <a:lumOff val="5000"/>
                  </a:schemeClr>
                </a:solidFill>
                <a:latin typeface="+mn-lt"/>
                <a:ea typeface="+mn-ea"/>
                <a:cs typeface="+mn-cs"/>
              </a:rPr>
              <a:t>Dec</a:t>
            </a:r>
            <a:r>
              <a:rPr lang="es-ES" sz="2800" b="1" i="1" u="sng" dirty="0">
                <a:solidFill>
                  <a:schemeClr val="tx1">
                    <a:lumMod val="95000"/>
                    <a:lumOff val="5000"/>
                  </a:schemeClr>
                </a:solidFill>
                <a:latin typeface="+mn-lt"/>
                <a:ea typeface="+mn-ea"/>
                <a:cs typeface="+mn-cs"/>
              </a:rPr>
              <a:t> 2072/94 y 265/02)</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lnSpcReduction="10000"/>
          </a:bodyPr>
          <a:lstStyle/>
          <a:p>
            <a:pPr marL="0" indent="0" algn="just" eaLnBrk="1" hangingPunct="1">
              <a:buNone/>
            </a:pPr>
            <a:r>
              <a:rPr lang="es-AR" sz="2000" b="1" dirty="0"/>
              <a:t>ARTICULO 98.</a:t>
            </a:r>
            <a:r>
              <a:rPr lang="es-AR" sz="2000" dirty="0"/>
              <a:t> — </a:t>
            </a:r>
            <a:r>
              <a:rPr lang="es-AR" sz="2000" b="1" u="sng" dirty="0"/>
              <a:t>Con carácter previo </a:t>
            </a:r>
            <a:r>
              <a:rPr lang="es-AR" sz="2000" u="sng" dirty="0"/>
              <a:t>a la comunicación de despidos o suspensiones por razones de fuerza mayor</a:t>
            </a:r>
            <a:r>
              <a:rPr lang="es-AR" sz="2000" dirty="0"/>
              <a:t>, </a:t>
            </a:r>
            <a:r>
              <a:rPr lang="es-AR" sz="2000" u="sng" dirty="0"/>
              <a:t>causas económicas </a:t>
            </a:r>
            <a:r>
              <a:rPr lang="es-AR" sz="2000" dirty="0"/>
              <a:t>o tecnológicas, que afecten a más del 15 por ciento de los trabajadores en empresas de menos de 400 trabajadores; a más del 10 por ciento en empresas de entre 400 y 1.000 trabajadores; y a más del 5 por ciento en empresas de más de 1.000 trabajadores, </a:t>
            </a:r>
            <a:r>
              <a:rPr lang="es-AR" sz="2000" b="1" dirty="0"/>
              <a:t>deberá sustanciarse el procedimiento preventivo de crisis previsto en este capítulo</a:t>
            </a:r>
            <a:r>
              <a:rPr lang="es-AR" sz="2000" dirty="0"/>
              <a:t>.</a:t>
            </a:r>
          </a:p>
          <a:p>
            <a:pPr marL="0" indent="0">
              <a:buNone/>
            </a:pPr>
            <a:r>
              <a:rPr lang="es-AR" sz="2000" b="1" dirty="0"/>
              <a:t>ARTICULO 99.</a:t>
            </a:r>
            <a:r>
              <a:rPr lang="es-AR" sz="2000" dirty="0"/>
              <a:t> — COMPETENCIA (Res 101/2020 y 359/20), Instancia por empleador o de la asociación sindical de los trabajadores.</a:t>
            </a:r>
          </a:p>
          <a:p>
            <a:pPr marL="0" indent="0">
              <a:buNone/>
            </a:pPr>
            <a:r>
              <a:rPr lang="es-AR" sz="2000" dirty="0"/>
              <a:t>En su presentación, el peticionante fundamentará su solicitud, ofreciendo todos los elementos probatorios que considere pertinentes.</a:t>
            </a:r>
          </a:p>
          <a:p>
            <a:pPr marL="0" indent="0">
              <a:buNone/>
            </a:pPr>
            <a:r>
              <a:rPr lang="es-AR" sz="2000" b="1" dirty="0"/>
              <a:t>ARTICULO 100.</a:t>
            </a:r>
            <a:r>
              <a:rPr lang="es-AR" sz="2000" dirty="0"/>
              <a:t> — Dentro de las 48 horas de efectuada la presentación, el Ministerio dará traslado a la otra parte, y citará al empleador y a la asociación sindical a una primera audiencia, dentro de los cinco días. (Art 101: falta de acuerdo se abre periodo de negociación)</a:t>
            </a:r>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77957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Art. 98 a 105 LNE </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marL="0" indent="0" algn="just">
              <a:buNone/>
            </a:pPr>
            <a:r>
              <a:rPr lang="es-AR" sz="2000" b="1" dirty="0"/>
              <a:t>ARTICULO 104.</a:t>
            </a:r>
            <a:r>
              <a:rPr lang="es-AR" sz="2000" dirty="0"/>
              <a:t> — A partir de la notificación, y hasta la conclusión del procedimiento de crisis, el empleador no podrá ejecutar las medidas objeto del procedimiento, ni los trabajadores ejercer la huelga u otras medidas de acción sindical.</a:t>
            </a:r>
          </a:p>
          <a:p>
            <a:pPr marL="0" indent="0" algn="just">
              <a:buNone/>
            </a:pPr>
            <a:r>
              <a:rPr lang="es-AR" sz="2000" u="sng" dirty="0">
                <a:solidFill>
                  <a:srgbClr val="FF0000"/>
                </a:solidFill>
              </a:rPr>
              <a:t>La violación de esta norma por parte del empleador determinará que los trabajadores afectados mantengan su relación de trabajo y deba pagárseles los salarios caídos</a:t>
            </a:r>
            <a:r>
              <a:rPr lang="es-AR" sz="2000" dirty="0"/>
              <a:t>. </a:t>
            </a:r>
          </a:p>
          <a:p>
            <a:pPr marL="0" indent="0" algn="just">
              <a:buNone/>
            </a:pPr>
            <a:r>
              <a:rPr lang="es-AR" sz="2000" dirty="0"/>
              <a:t>Si los trabajadores ejercieren la huelga u otras medidas de acción sindical, se aplicará lo previsto en la ley 14.786.</a:t>
            </a:r>
          </a:p>
          <a:p>
            <a:pPr marL="0" indent="0" algn="just">
              <a:buNone/>
            </a:pPr>
            <a:r>
              <a:rPr lang="es-AR" sz="2000" b="1" dirty="0"/>
              <a:t>ARTICULO 105.</a:t>
            </a:r>
            <a:r>
              <a:rPr lang="es-AR" sz="2000" dirty="0"/>
              <a:t> — Vencidos los plazos previstos en este capítulo sin acuerdo de partes se dará por concluido el procedimiento de crisis.</a:t>
            </a:r>
          </a:p>
          <a:p>
            <a:pPr marL="0" indent="0" algn="just" eaLnBrk="1" hangingPunct="1">
              <a:buNone/>
            </a:pP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3778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7388298" cy="587152"/>
          </a:xfrm>
        </p:spPr>
        <p:txBody>
          <a:bodyPr>
            <a:normAutofit/>
          </a:bodyPr>
          <a:lstStyle/>
          <a:p>
            <a:r>
              <a:rPr lang="es-ES" sz="2800" b="1" i="1" u="sng" dirty="0" err="1">
                <a:solidFill>
                  <a:schemeClr val="tx1">
                    <a:lumMod val="95000"/>
                    <a:lumOff val="5000"/>
                  </a:schemeClr>
                </a:solidFill>
                <a:latin typeface="+mn-lt"/>
                <a:ea typeface="+mn-ea"/>
                <a:cs typeface="+mn-cs"/>
              </a:rPr>
              <a:t>Dec</a:t>
            </a:r>
            <a:r>
              <a:rPr lang="es-ES" sz="2800" b="1" i="1" u="sng" dirty="0">
                <a:solidFill>
                  <a:schemeClr val="tx1">
                    <a:lumMod val="95000"/>
                    <a:lumOff val="5000"/>
                  </a:schemeClr>
                </a:solidFill>
                <a:latin typeface="+mn-lt"/>
                <a:ea typeface="+mn-ea"/>
                <a:cs typeface="+mn-cs"/>
              </a:rPr>
              <a:t> 328/88 (antecedente art 276 LCT)</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fontScale="92500" lnSpcReduction="10000"/>
          </a:bodyPr>
          <a:lstStyle/>
          <a:p>
            <a:pPr algn="just" eaLnBrk="1" hangingPunct="1">
              <a:buFontTx/>
              <a:buChar char="-"/>
            </a:pPr>
            <a:r>
              <a:rPr lang="es-AR" sz="2000" b="1" dirty="0"/>
              <a:t>Artículo 1° - </a:t>
            </a:r>
            <a:r>
              <a:rPr lang="es-AR" sz="2000" dirty="0"/>
              <a:t>Los empleadores, antes de disponer suspensiones, reducciones de la jornada laboral o despidos por causas económicas o falta o disminución de trabajo a la totalidad o parte de su personal, deberán comunicar tal decisión al Ministerio de Trabajo y Seguridad Social con una anticipación no menor de DIEZ (10) días de hacerla efectiva.</a:t>
            </a:r>
          </a:p>
          <a:p>
            <a:pPr algn="just"/>
            <a:r>
              <a:rPr lang="es-AR" sz="2000" b="1" dirty="0"/>
              <a:t>Art. 2° - </a:t>
            </a:r>
            <a:r>
              <a:rPr lang="es-AR" sz="2000" dirty="0"/>
              <a:t>Dicha comunicación deberá contener: 1) Causas que justifiquen la adopción de la medida; 2) Si las causas invocadas afectan a toda la empresa o solo a alguna de sus secciones; 3) Si las causas invocadas se presumen de efecto transitorio o definitivo y, en su caso, el tiempo que perdurarán; 4) Las medidas adoptadas por el empleador para superar o paliar los efectos de las causas invocadas; 5) El nombre y apellido, fecha de ingreso, cargas de familia, sección, categoría y especialidad de los trabajadores comprendidos en la medida.</a:t>
            </a:r>
          </a:p>
          <a:p>
            <a:pPr algn="just"/>
            <a:r>
              <a:rPr lang="es-AR" sz="2000" b="1" dirty="0"/>
              <a:t>Art. 3° - </a:t>
            </a:r>
            <a:r>
              <a:rPr lang="es-AR" sz="2000" dirty="0"/>
              <a:t>Con la misma anticipación establecida en el art. 1, los empleadores deberán entregar copia de la comunicación a la asociación o asociaciones sindicales con personería gremial que representen a los trabajadores afectados por la medida.</a:t>
            </a:r>
          </a:p>
          <a:p>
            <a:pPr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75998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a:bodyPr>
          <a:lstStyle/>
          <a:p>
            <a:r>
              <a:rPr lang="es-ES" sz="2800" b="1" i="1" u="sng" dirty="0">
                <a:solidFill>
                  <a:schemeClr val="tx1">
                    <a:lumMod val="95000"/>
                    <a:lumOff val="5000"/>
                  </a:schemeClr>
                </a:solidFill>
                <a:latin typeface="+mn-lt"/>
                <a:ea typeface="+mn-ea"/>
                <a:cs typeface="+mn-cs"/>
              </a:rPr>
              <a:t>DECRETO 265/2002 </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marL="0" indent="0" algn="just" eaLnBrk="1" hangingPunct="1">
              <a:buNone/>
            </a:pPr>
            <a:r>
              <a:rPr lang="es-AR" sz="2000" b="1" dirty="0"/>
              <a:t>INCUMPLIMIENTO DEL DEC 328/88: SU ART. 6 SOLO PREVÉ SANCIONES ADMINISTRATIVAS.</a:t>
            </a:r>
          </a:p>
          <a:p>
            <a:pPr marL="0" indent="0" algn="just" eaLnBrk="1" hangingPunct="1">
              <a:buNone/>
            </a:pPr>
            <a:r>
              <a:rPr lang="es-AR" sz="2000" b="1" i="1" dirty="0"/>
              <a:t>Art. 6° - </a:t>
            </a:r>
            <a:r>
              <a:rPr lang="es-AR" sz="2000" i="1" dirty="0"/>
              <a:t>El incumplimiento de lo establecido en el presente Decreto dará lugar a las </a:t>
            </a:r>
            <a:r>
              <a:rPr lang="es-AR" sz="2000" b="1" i="1" u="sng" dirty="0"/>
              <a:t>sanciones</a:t>
            </a:r>
            <a:r>
              <a:rPr lang="es-AR" sz="2000" i="1" dirty="0"/>
              <a:t> previstas en el art. 5 de la Ley 18.694 y sus modificatorias.</a:t>
            </a:r>
          </a:p>
          <a:p>
            <a:pPr marL="0" indent="0" algn="just" eaLnBrk="1" hangingPunct="1">
              <a:buNone/>
            </a:pPr>
            <a:r>
              <a:rPr lang="es-AR" sz="2000" b="1" i="1" dirty="0"/>
              <a:t>PERO…</a:t>
            </a:r>
          </a:p>
          <a:p>
            <a:pPr marL="0" indent="0" algn="just" eaLnBrk="1" hangingPunct="1">
              <a:buNone/>
            </a:pPr>
            <a:r>
              <a:rPr lang="es-AR" sz="2000" b="1" dirty="0"/>
              <a:t>Art. 4º DEC 265/2002</a:t>
            </a:r>
            <a:r>
              <a:rPr lang="es-AR" sz="2000" dirty="0"/>
              <a:t>— Previo a la comunicación de medidas de despido, suspensión o reducción de la jornada laboral por causas económicas, tecnológicas, falta o disminución de trabajo, </a:t>
            </a:r>
            <a:r>
              <a:rPr lang="es-AR" sz="2000" b="1" dirty="0"/>
              <a:t>en empresas que no alcancen los porcentajes de trabajadores determinados en el artículo 98 de la Ley </a:t>
            </a:r>
            <a:r>
              <a:rPr lang="es-AR" sz="2000" b="1" dirty="0" err="1"/>
              <a:t>Nº</a:t>
            </a:r>
            <a:r>
              <a:rPr lang="es-AR" sz="2000" b="1" dirty="0"/>
              <a:t> 24.013</a:t>
            </a:r>
            <a:r>
              <a:rPr lang="es-AR" sz="2000" dirty="0"/>
              <a:t>, los empleadores deberán seguir el procedimiento contemplado en el Decreto </a:t>
            </a:r>
            <a:r>
              <a:rPr lang="es-AR" sz="2000" dirty="0" err="1"/>
              <a:t>Nº</a:t>
            </a:r>
            <a:r>
              <a:rPr lang="es-AR" sz="2000" dirty="0"/>
              <a:t> 328/88. </a:t>
            </a:r>
            <a:r>
              <a:rPr lang="es-AR" sz="2000" b="1" dirty="0"/>
              <a:t>Toda medida que se efectuare transgrediendo lo prescripto </a:t>
            </a:r>
            <a:r>
              <a:rPr lang="es-AR" sz="2000" b="1" u="sng" dirty="0"/>
              <a:t>carecerá de justa causa</a:t>
            </a:r>
            <a:r>
              <a:rPr lang="es-AR" sz="2000" dirty="0"/>
              <a:t>.</a:t>
            </a:r>
          </a:p>
          <a:p>
            <a:pPr marL="0" indent="0" algn="just" eaLnBrk="1" hangingPunct="1">
              <a:buNone/>
            </a:pPr>
            <a:r>
              <a:rPr lang="es-AR" sz="2000" b="1" dirty="0"/>
              <a:t>- Art. 6º DEC 265/2002: APERTURA DE OFICIO POR PARTE DEL MT: CONCILIACION OBLIGATORIA ART 8 LEY 14.786</a:t>
            </a:r>
            <a:endParaRPr lang="es-AR" sz="2000" dirty="0"/>
          </a:p>
          <a:p>
            <a:pPr algn="just" eaLnBrk="1" hangingPunct="1">
              <a:buFontTx/>
              <a:buChar char="-"/>
            </a:pPr>
            <a:endParaRPr lang="es-ES" altLang="es-ES" sz="2000" dirty="0"/>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16067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6" name="Rectangle 135">
            <a:extLst>
              <a:ext uri="{FF2B5EF4-FFF2-40B4-BE49-F238E27FC236}">
                <a16:creationId xmlns:a16="http://schemas.microsoft.com/office/drawing/2014/main" id="{E80B86A7-A1EC-475B-9166-88902B033A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BE834981-7CDE-4D9A-8666-03B3282E9711}"/>
              </a:ext>
            </a:extLst>
          </p:cNvPr>
          <p:cNvSpPr>
            <a:spLocks noGrp="1"/>
          </p:cNvSpPr>
          <p:nvPr>
            <p:ph type="title"/>
          </p:nvPr>
        </p:nvSpPr>
        <p:spPr>
          <a:xfrm>
            <a:off x="1000126" y="609600"/>
            <a:ext cx="6447501" cy="587152"/>
          </a:xfrm>
        </p:spPr>
        <p:txBody>
          <a:bodyPr>
            <a:normAutofit fontScale="90000"/>
          </a:bodyPr>
          <a:lstStyle/>
          <a:p>
            <a:r>
              <a:rPr lang="es-ES" sz="2800" b="1" i="1" u="sng" dirty="0">
                <a:solidFill>
                  <a:schemeClr val="tx1">
                    <a:lumMod val="95000"/>
                    <a:lumOff val="5000"/>
                  </a:schemeClr>
                </a:solidFill>
                <a:latin typeface="+mn-lt"/>
                <a:ea typeface="+mn-ea"/>
                <a:cs typeface="+mn-cs"/>
              </a:rPr>
              <a:t>RAZONABILIDAD Y ABUSO DEL DERECHO </a:t>
            </a:r>
            <a:endParaRPr lang="es-ES" sz="2800" b="1" u="sng" dirty="0">
              <a:solidFill>
                <a:schemeClr val="tx1">
                  <a:lumMod val="95000"/>
                  <a:lumOff val="5000"/>
                </a:schemeClr>
              </a:solidFill>
              <a:latin typeface="+mn-lt"/>
              <a:ea typeface="+mn-ea"/>
              <a:cs typeface="+mn-cs"/>
            </a:endParaRPr>
          </a:p>
        </p:txBody>
      </p:sp>
      <p:sp>
        <p:nvSpPr>
          <p:cNvPr id="138" name="Isosceles Triangle 137">
            <a:extLst>
              <a:ext uri="{FF2B5EF4-FFF2-40B4-BE49-F238E27FC236}">
                <a16:creationId xmlns:a16="http://schemas.microsoft.com/office/drawing/2014/main" id="{C2C29CB1-9F74-4879-A6AF-AEA67B6F1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895" name="Marcador de contenido 2">
            <a:extLst>
              <a:ext uri="{FF2B5EF4-FFF2-40B4-BE49-F238E27FC236}">
                <a16:creationId xmlns:a16="http://schemas.microsoft.com/office/drawing/2014/main" id="{27CA4D0C-B23E-4EF3-A599-270272DED806}"/>
              </a:ext>
            </a:extLst>
          </p:cNvPr>
          <p:cNvSpPr>
            <a:spLocks noGrp="1" noChangeArrowheads="1"/>
          </p:cNvSpPr>
          <p:nvPr>
            <p:ph idx="1"/>
          </p:nvPr>
        </p:nvSpPr>
        <p:spPr>
          <a:xfrm>
            <a:off x="525486" y="1191846"/>
            <a:ext cx="8281964" cy="5477514"/>
          </a:xfrm>
        </p:spPr>
        <p:txBody>
          <a:bodyPr>
            <a:normAutofit/>
          </a:bodyPr>
          <a:lstStyle/>
          <a:p>
            <a:pPr algn="just" eaLnBrk="1" hangingPunct="1">
              <a:buFontTx/>
              <a:buChar char="-"/>
            </a:pPr>
            <a:r>
              <a:rPr lang="es-ES" altLang="es-ES" sz="2000" b="1" u="sng" dirty="0"/>
              <a:t>ANTE EL DICTADO DE LA NORMATIVA DE </a:t>
            </a:r>
            <a:r>
              <a:rPr lang="es-ES" altLang="es-ES" sz="2000" b="1" u="sng" dirty="0">
                <a:solidFill>
                  <a:srgbClr val="FF0000"/>
                </a:solidFill>
              </a:rPr>
              <a:t>EMERGENCIA</a:t>
            </a:r>
          </a:p>
          <a:p>
            <a:r>
              <a:rPr lang="es-AR" sz="2000" b="1" dirty="0"/>
              <a:t>Art. 62. —</a:t>
            </a:r>
            <a:r>
              <a:rPr lang="es-AR" sz="2000" b="1" dirty="0">
                <a:solidFill>
                  <a:srgbClr val="FF0000"/>
                </a:solidFill>
              </a:rPr>
              <a:t>Obligación genérica de las partes</a:t>
            </a:r>
            <a:r>
              <a:rPr lang="es-AR" sz="2000" b="1" dirty="0"/>
              <a:t>.</a:t>
            </a:r>
          </a:p>
          <a:p>
            <a:pPr marL="0" indent="0" algn="just">
              <a:buNone/>
            </a:pPr>
            <a:r>
              <a:rPr lang="es-AR" sz="2000" dirty="0"/>
              <a:t>Las partes están obligadas, activa y pasivamente, no sólo a lo que resulta expresamente de los términos del contrato, sino a todos aquellos comportamientos que sean consecuencia del mismo, resulten de esta ley, de los estatutos profesionales o convenciones colectivas de trabajo, </a:t>
            </a:r>
            <a:r>
              <a:rPr lang="es-AR" sz="2000" u="sng" dirty="0">
                <a:solidFill>
                  <a:srgbClr val="FF0000"/>
                </a:solidFill>
              </a:rPr>
              <a:t>apreciados con criterio de colaboración y solidaridad</a:t>
            </a:r>
            <a:r>
              <a:rPr lang="es-AR" sz="2000" dirty="0">
                <a:solidFill>
                  <a:srgbClr val="FF0000"/>
                </a:solidFill>
              </a:rPr>
              <a:t>.</a:t>
            </a:r>
          </a:p>
          <a:p>
            <a:pPr algn="just" eaLnBrk="1" hangingPunct="1">
              <a:buFontTx/>
              <a:buChar char="-"/>
            </a:pPr>
            <a:endParaRPr lang="es-ES" altLang="es-ES" sz="2000" dirty="0"/>
          </a:p>
          <a:p>
            <a:r>
              <a:rPr lang="es-AR" sz="2000" b="1" dirty="0"/>
              <a:t>Art. 68. —</a:t>
            </a:r>
            <a:r>
              <a:rPr lang="es-AR" sz="2000" b="1" dirty="0">
                <a:solidFill>
                  <a:srgbClr val="FF0000"/>
                </a:solidFill>
              </a:rPr>
              <a:t>Modalidades de su ejercicio</a:t>
            </a:r>
            <a:r>
              <a:rPr lang="es-AR" sz="2000" b="1" dirty="0"/>
              <a:t>.</a:t>
            </a:r>
          </a:p>
          <a:p>
            <a:pPr marL="0" indent="0" algn="just">
              <a:buNone/>
            </a:pPr>
            <a:r>
              <a:rPr lang="es-AR" sz="2000" dirty="0"/>
              <a:t>El empleador, </a:t>
            </a:r>
            <a:r>
              <a:rPr lang="es-AR" sz="2000" u="sng" dirty="0"/>
              <a:t>en todos los casos</a:t>
            </a:r>
            <a:r>
              <a:rPr lang="es-AR" sz="2000" dirty="0"/>
              <a:t>, </a:t>
            </a:r>
            <a:r>
              <a:rPr lang="es-AR" sz="2000" b="1" dirty="0"/>
              <a:t>deberá ejercitar las facultades que le están conferidas en los artículos anteriores</a:t>
            </a:r>
            <a:r>
              <a:rPr lang="es-AR" sz="2000" dirty="0"/>
              <a:t>, </a:t>
            </a:r>
            <a:r>
              <a:rPr lang="es-AR" sz="2000" u="sng" dirty="0"/>
              <a:t>así como la de disponer suspensiones por razones económicas, </a:t>
            </a:r>
            <a:r>
              <a:rPr lang="es-AR" sz="2000" u="sng" dirty="0">
                <a:solidFill>
                  <a:srgbClr val="FF0000"/>
                </a:solidFill>
              </a:rPr>
              <a:t>en los límites y con arreglo a las condiciones fijadas por la ley</a:t>
            </a:r>
            <a:r>
              <a:rPr lang="es-AR" sz="2000" dirty="0"/>
              <a:t>, ... Siempre se cuidará de satisfacer las exigencias de la organización del trabajo en la empresa y el </a:t>
            </a:r>
            <a:r>
              <a:rPr lang="es-AR" sz="2000" u="sng" dirty="0"/>
              <a:t>respeto debido a la dignidad del trabajador</a:t>
            </a:r>
            <a:r>
              <a:rPr lang="es-AR" sz="2000" dirty="0"/>
              <a:t> y sus derechos patrimoniales, </a:t>
            </a:r>
            <a:r>
              <a:rPr lang="es-AR" sz="2000" u="sng" dirty="0"/>
              <a:t>excluyendo toda forma de abuso del derecho.</a:t>
            </a:r>
          </a:p>
          <a:p>
            <a:pPr eaLnBrk="1" hangingPunct="1">
              <a:buFontTx/>
              <a:buChar char="-"/>
            </a:pPr>
            <a:endParaRPr lang="es-ES" altLang="es-ES" sz="2000" dirty="0"/>
          </a:p>
        </p:txBody>
      </p:sp>
      <p:sp>
        <p:nvSpPr>
          <p:cNvPr id="140" name="Isosceles Triangle 139">
            <a:extLst>
              <a:ext uri="{FF2B5EF4-FFF2-40B4-BE49-F238E27FC236}">
                <a16:creationId xmlns:a16="http://schemas.microsoft.com/office/drawing/2014/main" id="{7E2C7115-5336-410C-AD71-0F0952A2E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3831781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10840</TotalTime>
  <Words>3028</Words>
  <Application>Microsoft Office PowerPoint</Application>
  <PresentationFormat>Presentación en pantalla (4:3)</PresentationFormat>
  <Paragraphs>124</Paragraphs>
  <Slides>20</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20</vt:i4>
      </vt:variant>
    </vt:vector>
  </HeadingPairs>
  <TitlesOfParts>
    <vt:vector size="26" baseType="lpstr">
      <vt:lpstr>Arial</vt:lpstr>
      <vt:lpstr>Calibri</vt:lpstr>
      <vt:lpstr>Trebuchet MS</vt:lpstr>
      <vt:lpstr>Wingdings 3</vt:lpstr>
      <vt:lpstr>Tema de Office</vt:lpstr>
      <vt:lpstr>Faceta</vt:lpstr>
      <vt:lpstr>DNU 329/2020 PROHIBICIÓN DE LAS SUSPENSIONES POR FUERZA MAYOR O FALTA DISMINUCIÓN DEL T. Art. 223 bis LCT Dr. Aníbal Carlos Cuadrado anibalcuadrado@hotmail.com</vt:lpstr>
      <vt:lpstr>LA SUCESION NORMATIVA DE IMPACTO</vt:lpstr>
      <vt:lpstr>DNU 329/2020</vt:lpstr>
      <vt:lpstr>INTERROGANTES. 3 MOMENTOS DE ANÁLISIS:</vt:lpstr>
      <vt:lpstr>P.P.C. Art. 98 a 105 LNE (Dec 2072/94 y 265/02)</vt:lpstr>
      <vt:lpstr>Art. 98 a 105 LNE </vt:lpstr>
      <vt:lpstr>Dec 328/88 (antecedente art 276 LCT)</vt:lpstr>
      <vt:lpstr>DECRETO 265/2002 </vt:lpstr>
      <vt:lpstr>RAZONABILIDAD Y ABUSO DEL DERECHO </vt:lpstr>
      <vt:lpstr>EL ART 223 BIS LCT</vt:lpstr>
      <vt:lpstr>¿A QUÉ REFIERE LA EXCEPCIÓN?</vt:lpstr>
      <vt:lpstr>¿A QUÉ REFIERE LA EXCEPCIÓN?</vt:lpstr>
      <vt:lpstr>¿A QUÉ REFIERE LA EXCEPCIÓN?</vt:lpstr>
      <vt:lpstr>REQUISITOS DEL ART 223 BIS LCT EN AMBAS POSTURAS</vt:lpstr>
      <vt:lpstr>IRRENUNCIABILIDAD ART 12 Y 15 LCT</vt:lpstr>
      <vt:lpstr>DISPONIBILIDAD COLECTIVA</vt:lpstr>
      <vt:lpstr>NOTIFICACION E IMPUGNACIÓN DE LA MEDIDA</vt:lpstr>
      <vt:lpstr>EL PACTO TRIPARTITO. Res. MTESS 397/20</vt:lpstr>
      <vt:lpstr>EL DESCUELGUE </vt:lpstr>
      <vt:lpstr>EL DESCUELGUE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Impacto de la normativa de emergencia sanitaria en los Contratos de Trabajo.</dc:title>
  <dc:creator>Anibal Cuadrado</dc:creator>
  <cp:lastModifiedBy>Anibal Cuadrado</cp:lastModifiedBy>
  <cp:revision>61</cp:revision>
  <dcterms:created xsi:type="dcterms:W3CDTF">2020-04-09T20:55:21Z</dcterms:created>
  <dcterms:modified xsi:type="dcterms:W3CDTF">2020-05-07T17:31:19Z</dcterms:modified>
</cp:coreProperties>
</file>