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9/17/2019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AR" sz="4400" b="1" dirty="0" smtClean="0"/>
              <a:t>La impugnación en la ley 13840</a:t>
            </a:r>
            <a:endParaRPr lang="es-AR" sz="4400" b="1" dirty="0"/>
          </a:p>
        </p:txBody>
      </p:sp>
      <p:sp>
        <p:nvSpPr>
          <p:cNvPr id="3" name="Subtítulo 2"/>
          <p:cNvSpPr>
            <a:spLocks noGrp="1"/>
          </p:cNvSpPr>
          <p:nvPr>
            <p:ph type="subTitle" idx="1"/>
          </p:nvPr>
        </p:nvSpPr>
        <p:spPr/>
        <p:txBody>
          <a:bodyPr/>
          <a:lstStyle/>
          <a:p>
            <a:pPr algn="r"/>
            <a:r>
              <a:rPr lang="es-AR" dirty="0" smtClean="0"/>
              <a:t>  AADTySS, septiembre/2019     </a:t>
            </a:r>
          </a:p>
          <a:p>
            <a:pPr algn="r"/>
            <a:r>
              <a:rPr lang="es-AR" dirty="0"/>
              <a:t> </a:t>
            </a:r>
            <a:r>
              <a:rPr lang="es-AR" dirty="0" smtClean="0"/>
              <a:t>  Roxana Mambelli</a:t>
            </a:r>
            <a:endParaRPr lang="es-AR" dirty="0"/>
          </a:p>
        </p:txBody>
      </p:sp>
    </p:spTree>
    <p:extLst>
      <p:ext uri="{BB962C8B-B14F-4D97-AF65-F5344CB8AC3E}">
        <p14:creationId xmlns:p14="http://schemas.microsoft.com/office/powerpoint/2010/main" val="845412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72046" y="235131"/>
            <a:ext cx="10332720" cy="4524315"/>
          </a:xfrm>
          <a:prstGeom prst="rect">
            <a:avLst/>
          </a:prstGeom>
          <a:noFill/>
        </p:spPr>
        <p:txBody>
          <a:bodyPr wrap="square" rtlCol="0">
            <a:spAutoFit/>
          </a:bodyPr>
          <a:lstStyle/>
          <a:p>
            <a:r>
              <a:rPr lang="es-ES" dirty="0" smtClean="0"/>
              <a:t>art</a:t>
            </a:r>
            <a:r>
              <a:rPr lang="es-ES" dirty="0"/>
              <a:t>. 42 </a:t>
            </a:r>
            <a:r>
              <a:rPr lang="es-ES" dirty="0" smtClean="0"/>
              <a:t>bis: las </a:t>
            </a:r>
            <a:r>
              <a:rPr lang="es-ES" dirty="0"/>
              <a:t>resoluciones recaídas en el procedimiento de conciliación y ordenamiento </a:t>
            </a:r>
            <a:r>
              <a:rPr lang="es-ES" dirty="0" smtClean="0"/>
              <a:t>(siempre fundadas, obvio) </a:t>
            </a:r>
            <a:r>
              <a:rPr lang="es-ES" dirty="0"/>
              <a:t>son </a:t>
            </a:r>
            <a:r>
              <a:rPr lang="es-ES" b="1" dirty="0"/>
              <a:t>inapelables</a:t>
            </a:r>
            <a:r>
              <a:rPr lang="es-ES" dirty="0"/>
              <a:t>. Es decir, capítulo III: ajuste del trámite del art. 51 (art. 155: formulación de acuerdos, simplificación de cuestiones litigiosas), plazos (art. 156), obligación de las partes (oferta razonable, art. 157), vencimiento de plazos (art. 158), proveído de las pruebas (art. 159), asunción de las funciones del conciliador (art. 160), punto de comienzo del período de prueba (art. 161). </a:t>
            </a:r>
            <a:r>
              <a:rPr lang="es-ES" dirty="0" smtClean="0"/>
              <a:t>Todo esto es inapelable.</a:t>
            </a:r>
          </a:p>
          <a:p>
            <a:endParaRPr lang="es-ES" dirty="0"/>
          </a:p>
          <a:p>
            <a:r>
              <a:rPr lang="es-ES" dirty="0" smtClean="0"/>
              <a:t>Art. 155, III “incidencias y recursos”</a:t>
            </a:r>
          </a:p>
          <a:p>
            <a:r>
              <a:rPr lang="es-ES" dirty="0" smtClean="0"/>
              <a:t>Toda incidencia en el procedimiento previsto en el capítulo a  antes de la radicación ante juez laboral “común” la resuelve juez conciliación y ordenamiento y es inapelable “de acuerdo a lo dispuesto en el art. 42 bis”</a:t>
            </a:r>
          </a:p>
          <a:p>
            <a:endParaRPr lang="es-MX" dirty="0" smtClean="0"/>
          </a:p>
          <a:p>
            <a:r>
              <a:rPr lang="es-ES" i="1" dirty="0"/>
              <a:t>Toda otra resolución fundada del juez del conciliación relativa a las</a:t>
            </a:r>
            <a:r>
              <a:rPr lang="es-ES" b="1" i="1" dirty="0"/>
              <a:t> etapas procesales</a:t>
            </a:r>
            <a:r>
              <a:rPr lang="es-ES" i="1" dirty="0"/>
              <a:t> que se tramitan ante el mismo, </a:t>
            </a:r>
            <a:r>
              <a:rPr lang="es-ES" b="1" i="1" dirty="0"/>
              <a:t>como la que rechace la homologación</a:t>
            </a:r>
            <a:r>
              <a:rPr lang="es-ES" dirty="0"/>
              <a:t> serán apelables de conformidad con el régimen recursivo previsto en este Código</a:t>
            </a:r>
            <a:endParaRPr lang="es-AR" dirty="0"/>
          </a:p>
          <a:p>
            <a:endParaRPr lang="es-AR" dirty="0"/>
          </a:p>
        </p:txBody>
      </p:sp>
      <p:sp>
        <p:nvSpPr>
          <p:cNvPr id="3" name="Flecha arriba 2"/>
          <p:cNvSpPr/>
          <p:nvPr/>
        </p:nvSpPr>
        <p:spPr>
          <a:xfrm>
            <a:off x="8281851" y="2220290"/>
            <a:ext cx="484632" cy="4963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615918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15737" y="352697"/>
            <a:ext cx="10019212" cy="923330"/>
          </a:xfrm>
          <a:prstGeom prst="rect">
            <a:avLst/>
          </a:prstGeom>
          <a:noFill/>
        </p:spPr>
        <p:txBody>
          <a:bodyPr wrap="square" rtlCol="0">
            <a:spAutoFit/>
          </a:bodyPr>
          <a:lstStyle/>
          <a:p>
            <a:r>
              <a:rPr lang="es-AR" dirty="0" smtClean="0"/>
              <a:t>Otros:</a:t>
            </a:r>
          </a:p>
          <a:p>
            <a:endParaRPr lang="es-AR" dirty="0"/>
          </a:p>
          <a:p>
            <a:r>
              <a:rPr lang="es-AR" dirty="0" smtClean="0"/>
              <a:t>-Recursos contra resoluciones no sustanciadas despachadas por los Secretarios (38 bis)</a:t>
            </a:r>
            <a:endParaRPr lang="es-AR" dirty="0"/>
          </a:p>
        </p:txBody>
      </p:sp>
    </p:spTree>
    <p:extLst>
      <p:ext uri="{BB962C8B-B14F-4D97-AF65-F5344CB8AC3E}">
        <p14:creationId xmlns:p14="http://schemas.microsoft.com/office/powerpoint/2010/main" val="344799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08514" y="836023"/>
            <a:ext cx="9013372" cy="4801314"/>
          </a:xfrm>
          <a:prstGeom prst="rect">
            <a:avLst/>
          </a:prstGeom>
          <a:noFill/>
        </p:spPr>
        <p:txBody>
          <a:bodyPr wrap="square" rtlCol="0">
            <a:spAutoFit/>
          </a:bodyPr>
          <a:lstStyle/>
          <a:p>
            <a:endParaRPr lang="es-ES" dirty="0" smtClean="0"/>
          </a:p>
          <a:p>
            <a:r>
              <a:rPr lang="es-ES" dirty="0" smtClean="0"/>
              <a:t>Artículo </a:t>
            </a:r>
            <a:r>
              <a:rPr lang="es-ES" dirty="0"/>
              <a:t>108 - Procedencia. El recurso de apelación, salvo lo dispuesto expresamente en contrario procederá contra: </a:t>
            </a:r>
            <a:endParaRPr lang="es-ES" dirty="0" smtClean="0"/>
          </a:p>
          <a:p>
            <a:pPr marL="342900" indent="-342900">
              <a:buAutoNum type="alphaLcParenR"/>
            </a:pPr>
            <a:r>
              <a:rPr lang="es-ES" dirty="0" smtClean="0"/>
              <a:t>la </a:t>
            </a:r>
            <a:r>
              <a:rPr lang="es-ES" dirty="0"/>
              <a:t>sentencia definitiva sobre lo principal en toda clase de juicio; </a:t>
            </a:r>
            <a:endParaRPr lang="es-ES" dirty="0" smtClean="0"/>
          </a:p>
          <a:p>
            <a:pPr marL="342900" indent="-342900">
              <a:buAutoNum type="alphaLcParenR"/>
            </a:pPr>
            <a:endParaRPr lang="es-ES" dirty="0" smtClean="0"/>
          </a:p>
          <a:p>
            <a:pPr marL="342900" indent="-342900">
              <a:buAutoNum type="alphaLcParenR"/>
            </a:pPr>
            <a:r>
              <a:rPr lang="es-ES" dirty="0" smtClean="0"/>
              <a:t>las </a:t>
            </a:r>
            <a:r>
              <a:rPr lang="es-ES" dirty="0"/>
              <a:t>resoluciones que acojan excepciones; </a:t>
            </a:r>
            <a:endParaRPr lang="es-ES" dirty="0" smtClean="0"/>
          </a:p>
          <a:p>
            <a:pPr marL="342900" indent="-342900">
              <a:buAutoNum type="alphaLcParenR"/>
            </a:pPr>
            <a:endParaRPr lang="es-ES" dirty="0" smtClean="0"/>
          </a:p>
          <a:p>
            <a:r>
              <a:rPr lang="es-ES" dirty="0" smtClean="0"/>
              <a:t>c</a:t>
            </a:r>
            <a:r>
              <a:rPr lang="es-ES" dirty="0"/>
              <a:t>) las resoluciones que rechacen excepciones; 	</a:t>
            </a:r>
            <a:endParaRPr lang="es-ES" dirty="0" smtClean="0"/>
          </a:p>
          <a:p>
            <a:endParaRPr lang="es-ES" dirty="0" smtClean="0"/>
          </a:p>
          <a:p>
            <a:r>
              <a:rPr lang="es-ES" b="1" dirty="0" smtClean="0"/>
              <a:t>d</a:t>
            </a:r>
            <a:r>
              <a:rPr lang="es-ES" b="1" dirty="0"/>
              <a:t>) las resoluciones que desechasen la homologación de un acuerdo total o </a:t>
            </a:r>
            <a:r>
              <a:rPr lang="es-ES" b="1" dirty="0" smtClean="0"/>
              <a:t> parcial</a:t>
            </a:r>
            <a:r>
              <a:rPr lang="es-ES" b="1" dirty="0"/>
              <a:t>. En este caso, el remedio se concederá con elevación inmediata, </a:t>
            </a:r>
          </a:p>
          <a:p>
            <a:r>
              <a:rPr lang="es-ES" b="1" dirty="0" smtClean="0"/>
              <a:t>siendo </a:t>
            </a:r>
            <a:r>
              <a:rPr lang="es-ES" b="1" dirty="0"/>
              <a:t>requisito de admisibilidad la fundamentación simultánea. Si las partes hubieran interpuesto la apelación en forma conjunta, el tribunal de alzada decidirá sin más trámite; </a:t>
            </a:r>
            <a:endParaRPr lang="es-ES" b="1" dirty="0" smtClean="0"/>
          </a:p>
          <a:p>
            <a:endParaRPr lang="es-ES" dirty="0"/>
          </a:p>
          <a:p>
            <a:r>
              <a:rPr lang="es-ES" dirty="0" smtClean="0"/>
              <a:t>e</a:t>
            </a:r>
            <a:r>
              <a:rPr lang="es-ES" dirty="0"/>
              <a:t>) los demás autos que causen un gravamen que no pueda ser reparado por la sentencia definitiva. </a:t>
            </a:r>
            <a:endParaRPr lang="es-AR" dirty="0"/>
          </a:p>
        </p:txBody>
      </p:sp>
    </p:spTree>
    <p:extLst>
      <p:ext uri="{BB962C8B-B14F-4D97-AF65-F5344CB8AC3E}">
        <p14:creationId xmlns:p14="http://schemas.microsoft.com/office/powerpoint/2010/main" val="256016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03120" y="326571"/>
            <a:ext cx="9849394" cy="5355312"/>
          </a:xfrm>
          <a:prstGeom prst="rect">
            <a:avLst/>
          </a:prstGeom>
          <a:noFill/>
        </p:spPr>
        <p:txBody>
          <a:bodyPr wrap="square" rtlCol="0">
            <a:spAutoFit/>
          </a:bodyPr>
          <a:lstStyle/>
          <a:p>
            <a:r>
              <a:rPr lang="es-AR" dirty="0" smtClean="0"/>
              <a:t>Formalidades de interposición:</a:t>
            </a:r>
          </a:p>
          <a:p>
            <a:endParaRPr lang="es-AR" dirty="0"/>
          </a:p>
          <a:p>
            <a:r>
              <a:rPr lang="es-AR" dirty="0" smtClean="0"/>
              <a:t>-Fundado</a:t>
            </a:r>
          </a:p>
          <a:p>
            <a:r>
              <a:rPr lang="es-AR" dirty="0" smtClean="0"/>
              <a:t>-plazo: 5 días</a:t>
            </a:r>
          </a:p>
          <a:p>
            <a:endParaRPr lang="es-AR" dirty="0"/>
          </a:p>
          <a:p>
            <a:r>
              <a:rPr lang="es-AR" dirty="0" smtClean="0"/>
              <a:t>-Qué pasa si el juez deniega la concesión del recurso por defectos en la interposición?</a:t>
            </a:r>
          </a:p>
          <a:p>
            <a:endParaRPr lang="es-AR" dirty="0"/>
          </a:p>
          <a:p>
            <a:r>
              <a:rPr lang="es-AR" dirty="0" smtClean="0"/>
              <a:t>Recurso directo</a:t>
            </a:r>
          </a:p>
          <a:p>
            <a:endParaRPr lang="es-AR" dirty="0"/>
          </a:p>
          <a:p>
            <a:r>
              <a:rPr lang="es-AR" dirty="0" smtClean="0"/>
              <a:t>Si </a:t>
            </a:r>
            <a:r>
              <a:rPr lang="es-AR" dirty="0" smtClean="0"/>
              <a:t>la </a:t>
            </a:r>
            <a:r>
              <a:rPr lang="es-AR" dirty="0" smtClean="0"/>
              <a:t>concesión está equivocada (</a:t>
            </a:r>
            <a:r>
              <a:rPr lang="es-AR" dirty="0" smtClean="0"/>
              <a:t>110, </a:t>
            </a:r>
            <a:r>
              <a:rPr lang="es-AR" dirty="0" smtClean="0"/>
              <a:t>IV)</a:t>
            </a:r>
          </a:p>
          <a:p>
            <a:endParaRPr lang="es-AR" dirty="0"/>
          </a:p>
          <a:p>
            <a:r>
              <a:rPr lang="es-AR" dirty="0" smtClean="0"/>
              <a:t>“…</a:t>
            </a:r>
            <a:r>
              <a:rPr lang="es-ES" dirty="0" smtClean="0"/>
              <a:t>El </a:t>
            </a:r>
            <a:r>
              <a:rPr lang="es-ES" dirty="0"/>
              <a:t>auto o decreto por el que se conceda un recurso podrá ser revocado, modificado o reformado por el juez que lo dictó y también por el tribunal de alzada. En ambos casos, el reclamo se formalizará mediante el pedido de reposición. El rechazo de la impugnación no impide su reiteración ante el tribunal de </a:t>
            </a:r>
            <a:r>
              <a:rPr lang="es-ES" dirty="0" smtClean="0"/>
              <a:t>alzada”. </a:t>
            </a:r>
          </a:p>
          <a:p>
            <a:endParaRPr lang="es-ES" dirty="0"/>
          </a:p>
          <a:p>
            <a:r>
              <a:rPr lang="es-ES" dirty="0" smtClean="0"/>
              <a:t>Elevación: inmediata </a:t>
            </a:r>
            <a:endParaRPr lang="es-ES" dirty="0" smtClean="0"/>
          </a:p>
          <a:p>
            <a:r>
              <a:rPr lang="es-ES" dirty="0" smtClean="0"/>
              <a:t>Si una de las partes no apela… ¿se beneficia igual?</a:t>
            </a:r>
          </a:p>
          <a:p>
            <a:endParaRPr lang="es-AR" dirty="0"/>
          </a:p>
        </p:txBody>
      </p:sp>
    </p:spTree>
    <p:extLst>
      <p:ext uri="{BB962C8B-B14F-4D97-AF65-F5344CB8AC3E}">
        <p14:creationId xmlns:p14="http://schemas.microsoft.com/office/powerpoint/2010/main" val="218239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76549" y="287383"/>
            <a:ext cx="10162902" cy="5078313"/>
          </a:xfrm>
          <a:prstGeom prst="rect">
            <a:avLst/>
          </a:prstGeom>
          <a:noFill/>
        </p:spPr>
        <p:txBody>
          <a:bodyPr wrap="square" rtlCol="0">
            <a:spAutoFit/>
          </a:bodyPr>
          <a:lstStyle/>
          <a:p>
            <a:r>
              <a:rPr lang="es-AR" dirty="0" smtClean="0"/>
              <a:t>Incompatibilidad con el art. 110, no reformado.</a:t>
            </a:r>
          </a:p>
          <a:p>
            <a:endParaRPr lang="es-ES" dirty="0" smtClean="0"/>
          </a:p>
          <a:p>
            <a:r>
              <a:rPr lang="es-ES" dirty="0" smtClean="0"/>
              <a:t>ARTÍCULO </a:t>
            </a:r>
            <a:r>
              <a:rPr lang="es-ES" dirty="0"/>
              <a:t>110 - Elevación de los autos. Apelación inmediata y diferida.- En los casos de los incisos a) y b) del Artículo </a:t>
            </a:r>
            <a:r>
              <a:rPr lang="es-ES" dirty="0" smtClean="0"/>
              <a:t>108 </a:t>
            </a:r>
            <a:r>
              <a:rPr lang="es-ES" dirty="0" smtClean="0">
                <a:solidFill>
                  <a:srgbClr val="FF0000"/>
                </a:solidFill>
              </a:rPr>
              <a:t>(sentencia definitiva, resolución que acoja excepciones)</a:t>
            </a:r>
            <a:r>
              <a:rPr lang="es-ES" dirty="0" smtClean="0"/>
              <a:t> </a:t>
            </a:r>
            <a:r>
              <a:rPr lang="es-ES" dirty="0"/>
              <a:t>concedido el recurso se elevarán los </a:t>
            </a:r>
            <a:r>
              <a:rPr lang="es-ES" dirty="0" smtClean="0"/>
              <a:t>autos </a:t>
            </a:r>
            <a:r>
              <a:rPr lang="es-ES" dirty="0"/>
              <a:t>al superior para su sustanciación, inmediatamente después de vencidos los plazos del Artículo 109. </a:t>
            </a:r>
            <a:endParaRPr lang="es-ES" dirty="0" smtClean="0"/>
          </a:p>
          <a:p>
            <a:endParaRPr lang="es-ES" dirty="0"/>
          </a:p>
          <a:p>
            <a:r>
              <a:rPr lang="es-ES" dirty="0" smtClean="0"/>
              <a:t>En </a:t>
            </a:r>
            <a:r>
              <a:rPr lang="es-ES" dirty="0"/>
              <a:t>los casos de los incisos c) y d) del Artículo </a:t>
            </a:r>
            <a:r>
              <a:rPr lang="es-ES" dirty="0" smtClean="0"/>
              <a:t>108 </a:t>
            </a:r>
            <a:r>
              <a:rPr lang="es-ES" dirty="0" smtClean="0">
                <a:solidFill>
                  <a:srgbClr val="FF0000"/>
                </a:solidFill>
              </a:rPr>
              <a:t>(resolución que rechacen excepciones y ahora en el d, lo que vimos sobre homologación…)</a:t>
            </a:r>
            <a:r>
              <a:rPr lang="es-ES" dirty="0" smtClean="0"/>
              <a:t>, </a:t>
            </a:r>
            <a:r>
              <a:rPr lang="es-ES" dirty="0"/>
              <a:t>el recurso se sustanciará conjuntamente con el que se concediere contra la sentencia definitiva, o de manera autónoma en el caso en que la sentencia no hubiera sido recurrida, siempre que el mismo se hubiera deducido en tiempo y forma y se mantuviera en la alzada. </a:t>
            </a:r>
            <a:endParaRPr lang="es-ES" dirty="0" smtClean="0"/>
          </a:p>
          <a:p>
            <a:endParaRPr lang="es-ES" dirty="0"/>
          </a:p>
          <a:p>
            <a:r>
              <a:rPr lang="es-ES" dirty="0" smtClean="0"/>
              <a:t>Entonces: </a:t>
            </a:r>
          </a:p>
          <a:p>
            <a:r>
              <a:rPr lang="es-ES" dirty="0" smtClean="0"/>
              <a:t>-claramente el inciso d) de este artículo no es el inciso d) del 108…</a:t>
            </a:r>
          </a:p>
          <a:p>
            <a:r>
              <a:rPr lang="es-ES" dirty="0" smtClean="0"/>
              <a:t>-tenemos un inciso e) en el art. 108 que no está contemplado en el art. 110, y podría elevarse antes o después… Con la 13039 se agregó el tema de la “autonomía” en algunos casos. </a:t>
            </a:r>
            <a:endParaRPr lang="es-AR" dirty="0"/>
          </a:p>
        </p:txBody>
      </p:sp>
    </p:spTree>
    <p:extLst>
      <p:ext uri="{BB962C8B-B14F-4D97-AF65-F5344CB8AC3E}">
        <p14:creationId xmlns:p14="http://schemas.microsoft.com/office/powerpoint/2010/main" val="91045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67543" y="509451"/>
            <a:ext cx="10332720" cy="5355312"/>
          </a:xfrm>
          <a:prstGeom prst="rect">
            <a:avLst/>
          </a:prstGeom>
          <a:noFill/>
        </p:spPr>
        <p:txBody>
          <a:bodyPr wrap="square" rtlCol="0">
            <a:spAutoFit/>
          </a:bodyPr>
          <a:lstStyle/>
          <a:p>
            <a:r>
              <a:rPr lang="es-AR" dirty="0" smtClean="0"/>
              <a:t>Apelación conjunta no es en un mismo escrito</a:t>
            </a:r>
          </a:p>
          <a:p>
            <a:endParaRPr lang="es-AR" dirty="0"/>
          </a:p>
          <a:p>
            <a:r>
              <a:rPr lang="es-AR" dirty="0" smtClean="0"/>
              <a:t>En la Alzada: </a:t>
            </a:r>
          </a:p>
          <a:p>
            <a:r>
              <a:rPr lang="es-AR" dirty="0" smtClean="0"/>
              <a:t>-notificación de la integración de la Sala</a:t>
            </a:r>
          </a:p>
          <a:p>
            <a:r>
              <a:rPr lang="es-AR" dirty="0" smtClean="0"/>
              <a:t>-pasa la cuestión a resolverse </a:t>
            </a:r>
            <a:r>
              <a:rPr lang="es-AR" i="1" dirty="0" smtClean="0"/>
              <a:t>de </a:t>
            </a:r>
            <a:r>
              <a:rPr lang="es-AR" i="1" dirty="0" smtClean="0"/>
              <a:t>inmediato </a:t>
            </a:r>
            <a:r>
              <a:rPr lang="es-AR" dirty="0" smtClean="0"/>
              <a:t>si ambas partes apelaron (y si apeló una sola?)</a:t>
            </a:r>
            <a:endParaRPr lang="es-AR" i="1" dirty="0" smtClean="0"/>
          </a:p>
          <a:p>
            <a:r>
              <a:rPr lang="es-AR" i="1" dirty="0" smtClean="0"/>
              <a:t>-</a:t>
            </a:r>
            <a:r>
              <a:rPr lang="es-AR" dirty="0" smtClean="0"/>
              <a:t>podrían plantearse las cuestiones relativas a la concesión del recurso efectuado por el juez de 1 instancia (117, l) (podría haberse concedido un recurso no fundado o extemporáneo)</a:t>
            </a:r>
          </a:p>
          <a:p>
            <a:r>
              <a:rPr lang="es-AR" i="1" dirty="0" smtClean="0"/>
              <a:t>-</a:t>
            </a:r>
            <a:r>
              <a:rPr lang="es-AR" dirty="0" smtClean="0"/>
              <a:t>El art. 117 no especifica cómo se plantea la oposición en la alzada. Bastaría un escrito oponiéndose a la concesión (pero ojo, la integración se consiente a los tres días, por eso no conviene usar el plazo de 5 días (para expresar agravios)</a:t>
            </a:r>
          </a:p>
          <a:p>
            <a:r>
              <a:rPr lang="es-AR" i="1" dirty="0" smtClean="0"/>
              <a:t>-</a:t>
            </a:r>
            <a:r>
              <a:rPr lang="es-AR" dirty="0" smtClean="0"/>
              <a:t>resolución: preferencial</a:t>
            </a:r>
          </a:p>
          <a:p>
            <a:endParaRPr lang="es-AR" dirty="0"/>
          </a:p>
          <a:p>
            <a:r>
              <a:rPr lang="es-AR" dirty="0" smtClean="0"/>
              <a:t>Supuesto de resolución que homologa pero variando algunos aspectos secundarios de lo acordado. No sería </a:t>
            </a:r>
            <a:r>
              <a:rPr lang="es-AR" dirty="0" smtClean="0"/>
              <a:t>apelable porque </a:t>
            </a:r>
            <a:r>
              <a:rPr lang="es-AR" dirty="0" smtClean="0"/>
              <a:t>homologa (108, d), pero puede generar perjuicio.</a:t>
            </a:r>
          </a:p>
          <a:p>
            <a:endParaRPr lang="es-AR" dirty="0" smtClean="0"/>
          </a:p>
          <a:p>
            <a:r>
              <a:rPr lang="es-AR" dirty="0" smtClean="0"/>
              <a:t>Recaudo </a:t>
            </a:r>
            <a:r>
              <a:rPr lang="es-AR" dirty="0" smtClean="0"/>
              <a:t>para evitar </a:t>
            </a:r>
            <a:r>
              <a:rPr lang="es-AR" dirty="0" smtClean="0"/>
              <a:t>equívocos: asegurarse que salga resolución homologando parcialmente</a:t>
            </a:r>
          </a:p>
          <a:p>
            <a:r>
              <a:rPr lang="es-AR" dirty="0" smtClean="0"/>
              <a:t>Es necesario interponer revocatoria previa (CPC, 347)?</a:t>
            </a:r>
            <a:endParaRPr lang="es-AR" dirty="0"/>
          </a:p>
        </p:txBody>
      </p:sp>
    </p:spTree>
    <p:extLst>
      <p:ext uri="{BB962C8B-B14F-4D97-AF65-F5344CB8AC3E}">
        <p14:creationId xmlns:p14="http://schemas.microsoft.com/office/powerpoint/2010/main" val="2892199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89611" y="182880"/>
            <a:ext cx="10110652" cy="4247317"/>
          </a:xfrm>
          <a:prstGeom prst="rect">
            <a:avLst/>
          </a:prstGeom>
          <a:noFill/>
        </p:spPr>
        <p:txBody>
          <a:bodyPr wrap="square" rtlCol="0">
            <a:spAutoFit/>
          </a:bodyPr>
          <a:lstStyle/>
          <a:p>
            <a:r>
              <a:rPr lang="es-MX" b="1" dirty="0"/>
              <a:t>Apelación del decreto de rechazo </a:t>
            </a:r>
            <a:r>
              <a:rPr lang="es-MX" b="1" i="1" dirty="0"/>
              <a:t>in limine </a:t>
            </a:r>
            <a:r>
              <a:rPr lang="es-MX" b="1" dirty="0"/>
              <a:t>de la demanda en el juicio declarativo con trámite </a:t>
            </a:r>
            <a:r>
              <a:rPr lang="es-MX" b="1" dirty="0" smtClean="0"/>
              <a:t>abreviado</a:t>
            </a:r>
          </a:p>
          <a:p>
            <a:endParaRPr lang="es-MX" b="1" dirty="0"/>
          </a:p>
          <a:p>
            <a:r>
              <a:rPr lang="es-MX" dirty="0" smtClean="0"/>
              <a:t>“Contra la resolución que rechaza in limine la demanda, procederán los recursos de revocatoria y apelación en subsidio” (127)</a:t>
            </a:r>
          </a:p>
          <a:p>
            <a:endParaRPr lang="es-MX" dirty="0"/>
          </a:p>
          <a:p>
            <a:r>
              <a:rPr lang="es-MX" dirty="0" smtClean="0"/>
              <a:t>¿Fundada? (como acontece con el art. 133</a:t>
            </a:r>
            <a:r>
              <a:rPr lang="es-MX" dirty="0" smtClean="0"/>
              <a:t>)?</a:t>
            </a:r>
            <a:endParaRPr lang="es-MX" dirty="0" smtClean="0"/>
          </a:p>
          <a:p>
            <a:endParaRPr lang="es-MX" dirty="0"/>
          </a:p>
          <a:p>
            <a:r>
              <a:rPr lang="es-MX" b="1" dirty="0"/>
              <a:t>Proceso sumarísimo en demandas por accidentes de trabajo o enfermedades </a:t>
            </a:r>
            <a:r>
              <a:rPr lang="es-MX" b="1" dirty="0" smtClean="0"/>
              <a:t>profesionales</a:t>
            </a:r>
          </a:p>
          <a:p>
            <a:endParaRPr lang="es-AR" b="1" dirty="0" smtClean="0"/>
          </a:p>
          <a:p>
            <a:r>
              <a:rPr lang="es-AR" dirty="0" smtClean="0"/>
              <a:t>Antes 13840: sólo es </a:t>
            </a:r>
            <a:r>
              <a:rPr lang="es-AR" u="sng" dirty="0" smtClean="0"/>
              <a:t>recurrible</a:t>
            </a:r>
            <a:r>
              <a:rPr lang="es-AR" dirty="0" smtClean="0"/>
              <a:t> la sentencia definitiva </a:t>
            </a:r>
            <a:r>
              <a:rPr lang="es-AR" dirty="0" smtClean="0"/>
              <a:t>– art. 136, e (apelación </a:t>
            </a:r>
            <a:r>
              <a:rPr lang="es-AR" dirty="0" smtClean="0"/>
              <a:t>y nulidad)</a:t>
            </a:r>
          </a:p>
          <a:p>
            <a:r>
              <a:rPr lang="es-AR" dirty="0" smtClean="0"/>
              <a:t>Rechazo in limine de la demanda: se agregó como recurrible el rechazo in limine.</a:t>
            </a:r>
          </a:p>
          <a:p>
            <a:endParaRPr lang="es-AR" dirty="0" smtClean="0"/>
          </a:p>
          <a:p>
            <a:r>
              <a:rPr lang="es-AR" dirty="0" smtClean="0"/>
              <a:t>¿</a:t>
            </a:r>
            <a:r>
              <a:rPr lang="es-AR" dirty="0" smtClean="0"/>
              <a:t>Directamente apelable? </a:t>
            </a:r>
            <a:endParaRPr lang="es-AR" dirty="0"/>
          </a:p>
        </p:txBody>
      </p:sp>
    </p:spTree>
    <p:extLst>
      <p:ext uri="{BB962C8B-B14F-4D97-AF65-F5344CB8AC3E}">
        <p14:creationId xmlns:p14="http://schemas.microsoft.com/office/powerpoint/2010/main" val="4147351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98171" y="248194"/>
            <a:ext cx="10280469" cy="3416320"/>
          </a:xfrm>
          <a:prstGeom prst="rect">
            <a:avLst/>
          </a:prstGeom>
          <a:noFill/>
        </p:spPr>
        <p:txBody>
          <a:bodyPr wrap="square" rtlCol="0">
            <a:spAutoFit/>
          </a:bodyPr>
          <a:lstStyle/>
          <a:p>
            <a:endParaRPr lang="es-ES" dirty="0" smtClean="0"/>
          </a:p>
          <a:p>
            <a:r>
              <a:rPr lang="es-ES" b="1" dirty="0" smtClean="0"/>
              <a:t>Recusación y excusación de los conciliadores laborales</a:t>
            </a:r>
            <a:endParaRPr lang="es-ES" b="1" dirty="0"/>
          </a:p>
          <a:p>
            <a:endParaRPr lang="es-ES" dirty="0" smtClean="0"/>
          </a:p>
          <a:p>
            <a:r>
              <a:rPr lang="es-ES" dirty="0" smtClean="0"/>
              <a:t>Artículo </a:t>
            </a:r>
            <a:r>
              <a:rPr lang="es-ES" dirty="0"/>
              <a:t>153 - Imparcialidad e </a:t>
            </a:r>
            <a:r>
              <a:rPr lang="es-ES" dirty="0" smtClean="0"/>
              <a:t>independencia</a:t>
            </a:r>
            <a:r>
              <a:rPr lang="es-ES" dirty="0"/>
              <a:t>. </a:t>
            </a:r>
            <a:r>
              <a:rPr lang="es-ES" dirty="0" smtClean="0"/>
              <a:t>EI </a:t>
            </a:r>
            <a:r>
              <a:rPr lang="es-ES" dirty="0"/>
              <a:t>Conciliador Laboral deberá excusarse </a:t>
            </a:r>
            <a:r>
              <a:rPr lang="es-ES" dirty="0" smtClean="0"/>
              <a:t>de intervenir cuando concurran las causales previstas para los jueces. Por los mismos motivos las partes los podrán recusar con causa. Si el conciliador laboral la rechaza, el juez el juez laboral de Conciliación y de Ordenamiento del Proceso que asigne la oficina resolverá sobre su procedencia. </a:t>
            </a:r>
            <a:r>
              <a:rPr lang="es-ES" b="1" dirty="0" smtClean="0"/>
              <a:t>La decisión será irrecurrible</a:t>
            </a:r>
            <a:r>
              <a:rPr lang="es-ES" dirty="0" smtClean="0"/>
              <a:t>.</a:t>
            </a:r>
          </a:p>
          <a:p>
            <a:endParaRPr lang="es-ES" dirty="0"/>
          </a:p>
          <a:p>
            <a:endParaRPr lang="es-ES" dirty="0" smtClean="0"/>
          </a:p>
          <a:p>
            <a:endParaRPr lang="es-ES" dirty="0"/>
          </a:p>
          <a:p>
            <a:endParaRPr lang="es-AR" dirty="0"/>
          </a:p>
        </p:txBody>
      </p:sp>
    </p:spTree>
    <p:extLst>
      <p:ext uri="{BB962C8B-B14F-4D97-AF65-F5344CB8AC3E}">
        <p14:creationId xmlns:p14="http://schemas.microsoft.com/office/powerpoint/2010/main" val="1030354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50423" y="339634"/>
            <a:ext cx="10149840" cy="6186309"/>
          </a:xfrm>
          <a:prstGeom prst="rect">
            <a:avLst/>
          </a:prstGeom>
          <a:noFill/>
        </p:spPr>
        <p:txBody>
          <a:bodyPr wrap="square" rtlCol="0">
            <a:spAutoFit/>
          </a:bodyPr>
          <a:lstStyle/>
          <a:p>
            <a:r>
              <a:rPr lang="es-ES" dirty="0"/>
              <a:t>El art. 42 bis, CPL, regula </a:t>
            </a:r>
            <a:r>
              <a:rPr lang="es-ES" dirty="0" smtClean="0"/>
              <a:t>cómo </a:t>
            </a:r>
            <a:r>
              <a:rPr lang="es-ES" dirty="0"/>
              <a:t>intervienen las Oficinas de Conciliación Laboral y de Ordenamiento del Proceso (OCLOPs) en los distritos judiciales en los que se crean.</a:t>
            </a:r>
            <a:endParaRPr lang="es-AR" dirty="0"/>
          </a:p>
          <a:p>
            <a:endParaRPr lang="es-ES" dirty="0" smtClean="0"/>
          </a:p>
          <a:p>
            <a:r>
              <a:rPr lang="es-ES" dirty="0" smtClean="0"/>
              <a:t>El </a:t>
            </a:r>
            <a:r>
              <a:rPr lang="es-ES" dirty="0"/>
              <a:t>Juez laboral de Conciliación y Ordenamiento del proceso al que se le </a:t>
            </a:r>
            <a:r>
              <a:rPr lang="es-ES" dirty="0" smtClean="0"/>
              <a:t>atribuya</a:t>
            </a:r>
            <a:r>
              <a:rPr lang="es-ES" dirty="0"/>
              <a:t> </a:t>
            </a:r>
            <a:r>
              <a:rPr lang="es-ES" dirty="0" smtClean="0"/>
              <a:t>la causa </a:t>
            </a:r>
            <a:r>
              <a:rPr lang="es-ES" i="1" dirty="0" smtClean="0"/>
              <a:t>“intervendrá </a:t>
            </a:r>
            <a:r>
              <a:rPr lang="es-ES" i="1" dirty="0"/>
              <a:t>en todas las etapas procesales previstas en los artículos 39 al artículo 55 de este Código Procesal Laboral y resolverá todas las incidencias que se presenten con motivo o causa en dichas etapas procesales y las resolverá”</a:t>
            </a:r>
            <a:r>
              <a:rPr lang="es-ES" dirty="0"/>
              <a:t> .</a:t>
            </a:r>
            <a:endParaRPr lang="es-AR" dirty="0"/>
          </a:p>
          <a:p>
            <a:endParaRPr lang="es-ES" dirty="0"/>
          </a:p>
          <a:p>
            <a:r>
              <a:rPr lang="es-ES" dirty="0" smtClean="0"/>
              <a:t>También </a:t>
            </a:r>
            <a:r>
              <a:rPr lang="es-ES" dirty="0"/>
              <a:t>tramitará y resolverá toda incidencia que surja en el procedimiento previsto en el título XII bis, Capítulo III (procedimiento de conciliación y ordenamiento). Agregando que </a:t>
            </a:r>
            <a:r>
              <a:rPr lang="es-ES" i="1" dirty="0"/>
              <a:t>“En este último caso la resolución, </a:t>
            </a:r>
            <a:r>
              <a:rPr lang="es-ES" b="1" i="1" dirty="0"/>
              <a:t>fundada</a:t>
            </a:r>
            <a:r>
              <a:rPr lang="es-ES" i="1" dirty="0"/>
              <a:t> de dicho juez será inapelable”</a:t>
            </a:r>
            <a:r>
              <a:rPr lang="es-ES" dirty="0"/>
              <a:t>.</a:t>
            </a:r>
            <a:endParaRPr lang="es-AR" dirty="0"/>
          </a:p>
          <a:p>
            <a:endParaRPr lang="es-MX" dirty="0" smtClean="0"/>
          </a:p>
          <a:p>
            <a:r>
              <a:rPr lang="es-MX" dirty="0" smtClean="0"/>
              <a:t>Hay resoluciones no fundadas? Art. 95, Const. </a:t>
            </a:r>
            <a:r>
              <a:rPr lang="es-MX" dirty="0" err="1" smtClean="0"/>
              <a:t>Pcia</a:t>
            </a:r>
            <a:r>
              <a:rPr lang="es-MX" dirty="0" smtClean="0"/>
              <a:t>.</a:t>
            </a:r>
          </a:p>
          <a:p>
            <a:endParaRPr lang="es-MX" dirty="0"/>
          </a:p>
          <a:p>
            <a:r>
              <a:rPr lang="es-MX" dirty="0" smtClean="0"/>
              <a:t>Razonablemente hay resoluciones: a) adoptadas por el juez de conciliación en el ámbito de la OCLOP en el procedimiento desde el art. 39 al 55 (demanda-audiencia de conciliación); b) adoptadas durante el procedimiento de conciliación y ordenamiento (todavía no vigente)</a:t>
            </a:r>
          </a:p>
          <a:p>
            <a:r>
              <a:rPr lang="es-MX" dirty="0" smtClean="0"/>
              <a:t>En a), régimen recursivo “normal” (revocatoria, apelación, nulidad, </a:t>
            </a:r>
            <a:r>
              <a:rPr lang="es-MX" dirty="0" err="1" smtClean="0"/>
              <a:t>RI</a:t>
            </a:r>
            <a:r>
              <a:rPr lang="es-MX" dirty="0" smtClean="0"/>
              <a:t>, según </a:t>
            </a:r>
            <a:r>
              <a:rPr lang="es-MX" dirty="0" err="1" smtClean="0"/>
              <a:t>coresponda</a:t>
            </a:r>
            <a:r>
              <a:rPr lang="es-MX" dirty="0" smtClean="0"/>
              <a:t>).</a:t>
            </a:r>
          </a:p>
          <a:p>
            <a:r>
              <a:rPr lang="es-MX" dirty="0" smtClean="0"/>
              <a:t>EN b) </a:t>
            </a:r>
            <a:r>
              <a:rPr lang="es-MX" b="1" dirty="0" smtClean="0"/>
              <a:t>inapelable  </a:t>
            </a:r>
            <a:r>
              <a:rPr lang="es-MX" dirty="0" smtClean="0"/>
              <a:t>(no “irrecurrible”) ¿Por qué?</a:t>
            </a:r>
            <a:endParaRPr lang="es-AR" b="1" dirty="0" smtClean="0"/>
          </a:p>
          <a:p>
            <a:endParaRPr lang="es-AR" dirty="0"/>
          </a:p>
        </p:txBody>
      </p:sp>
    </p:spTree>
    <p:extLst>
      <p:ext uri="{BB962C8B-B14F-4D97-AF65-F5344CB8AC3E}">
        <p14:creationId xmlns:p14="http://schemas.microsoft.com/office/powerpoint/2010/main" val="1619027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24297" y="248194"/>
            <a:ext cx="10358846" cy="5909310"/>
          </a:xfrm>
          <a:prstGeom prst="rect">
            <a:avLst/>
          </a:prstGeom>
          <a:noFill/>
        </p:spPr>
        <p:txBody>
          <a:bodyPr wrap="square" rtlCol="0">
            <a:spAutoFit/>
          </a:bodyPr>
          <a:lstStyle/>
          <a:p>
            <a:r>
              <a:rPr lang="es-ES" b="1" dirty="0"/>
              <a:t>Los recursos en el procedimiento de Conciliación y Ordenamiento del proceso</a:t>
            </a:r>
            <a:endParaRPr lang="es-AR" dirty="0"/>
          </a:p>
          <a:p>
            <a:r>
              <a:rPr lang="es-ES" dirty="0" smtClean="0"/>
              <a:t>El </a:t>
            </a:r>
            <a:r>
              <a:rPr lang="es-ES" dirty="0"/>
              <a:t>capítulo III del Título XII bis regula el procedimiento en los distritos judiciales en que se crearen oficinas de conciliación laboral y ordenamiento del proceso (OCLOP).</a:t>
            </a:r>
            <a:endParaRPr lang="es-AR" dirty="0"/>
          </a:p>
          <a:p>
            <a:r>
              <a:rPr lang="es-ES" dirty="0"/>
              <a:t>El art. </a:t>
            </a:r>
            <a:r>
              <a:rPr lang="es-ES" dirty="0" smtClean="0"/>
              <a:t>155: las </a:t>
            </a:r>
            <a:r>
              <a:rPr lang="es-ES" dirty="0"/>
              <a:t>audiencias que se celebren del art. 51, deben ajustar el trámite “también” al procedimiento que regula seguidamente.</a:t>
            </a:r>
            <a:endParaRPr lang="es-AR" dirty="0"/>
          </a:p>
          <a:p>
            <a:r>
              <a:rPr lang="es-ES" dirty="0" smtClean="0"/>
              <a:t>En </a:t>
            </a:r>
            <a:r>
              <a:rPr lang="es-ES" dirty="0"/>
              <a:t>el inciso f) </a:t>
            </a:r>
            <a:r>
              <a:rPr lang="es-ES" dirty="0" smtClean="0"/>
              <a:t>la </a:t>
            </a:r>
            <a:r>
              <a:rPr lang="es-ES" dirty="0"/>
              <a:t>sentencia de fondo que eventualmente se dicte por el juez de conciliación y laboral y de ordenamiento del proceso (en los casos excepcionales previstos en la norma) será </a:t>
            </a:r>
            <a:r>
              <a:rPr lang="es-ES" dirty="0" smtClean="0"/>
              <a:t>apelable </a:t>
            </a:r>
            <a:r>
              <a:rPr lang="es-ES" i="1" dirty="0"/>
              <a:t>“conforme las disposiciones generales previstas en este Código”.</a:t>
            </a:r>
            <a:r>
              <a:rPr lang="es-ES" dirty="0"/>
              <a:t> </a:t>
            </a:r>
            <a:r>
              <a:rPr lang="es-ES" dirty="0" smtClean="0"/>
              <a:t>Si </a:t>
            </a:r>
            <a:r>
              <a:rPr lang="es-ES" dirty="0"/>
              <a:t>es sentencia y es apelable ¿qué régimen podría aplicarse?.</a:t>
            </a:r>
            <a:endParaRPr lang="es-AR" dirty="0"/>
          </a:p>
          <a:p>
            <a:endParaRPr lang="es-ES" dirty="0" smtClean="0"/>
          </a:p>
          <a:p>
            <a:r>
              <a:rPr lang="es-ES" dirty="0" smtClean="0"/>
              <a:t>Punto III (“</a:t>
            </a:r>
            <a:r>
              <a:rPr lang="es-ES" dirty="0"/>
              <a:t>incidencias y recursos</a:t>
            </a:r>
            <a:r>
              <a:rPr lang="es-ES" dirty="0" smtClean="0"/>
              <a:t>”): </a:t>
            </a:r>
            <a:r>
              <a:rPr lang="es-ES" i="1" dirty="0"/>
              <a:t>“Toda incidencia en el procedimiento previsto en el presente capítulo y que surjan con anterioridad a la radicación del expediente ante el juzgado en lo laboral que corresponda, será resuelta por el juez en lo laboral de conciliación y de ordenamiento del proceso, siendo la misma inapelable de acuerdo a lo dispuesto en el artículo 42 bis. Toda otra resolución fundada del juez del conciliación relativa a las etapas procesales que se tramitan ante el mismo, como la que rechace la homologación, serán apelables de conformidad a lo normado en el régimen recursivo previsto en este código</a:t>
            </a:r>
            <a:r>
              <a:rPr lang="es-ES" i="1" dirty="0" smtClean="0"/>
              <a:t>”</a:t>
            </a:r>
            <a:r>
              <a:rPr lang="es-ES" dirty="0" smtClean="0"/>
              <a:t>.</a:t>
            </a:r>
          </a:p>
          <a:p>
            <a:endParaRPr lang="es-ES" dirty="0" smtClean="0"/>
          </a:p>
          <a:p>
            <a:r>
              <a:rPr lang="es-ES" dirty="0" smtClean="0"/>
              <a:t>Interpretación más armónica: las resoluciones adoptadas fuera del procedimiento del capítulo III son apelables (si lo son dentro del régimen recursivo general)</a:t>
            </a:r>
            <a:endParaRPr lang="es-AR" dirty="0"/>
          </a:p>
        </p:txBody>
      </p:sp>
    </p:spTree>
    <p:extLst>
      <p:ext uri="{BB962C8B-B14F-4D97-AF65-F5344CB8AC3E}">
        <p14:creationId xmlns:p14="http://schemas.microsoft.com/office/powerpoint/2010/main" val="996753064"/>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223</TotalTime>
  <Words>1458</Words>
  <Application>Microsoft Office PowerPoint</Application>
  <PresentationFormat>Panorámica</PresentationFormat>
  <Paragraphs>98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Century Gothic</vt:lpstr>
      <vt:lpstr>Wingdings 3</vt:lpstr>
      <vt:lpstr>Espiral</vt:lpstr>
      <vt:lpstr>La impugnación en la ley 13840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impugnación en la ley 13840</dc:title>
  <dc:creator>usuario</dc:creator>
  <cp:lastModifiedBy>usuario</cp:lastModifiedBy>
  <cp:revision>19</cp:revision>
  <dcterms:created xsi:type="dcterms:W3CDTF">2019-09-16T18:30:43Z</dcterms:created>
  <dcterms:modified xsi:type="dcterms:W3CDTF">2019-09-17T19:08:37Z</dcterms:modified>
</cp:coreProperties>
</file>