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7" autoAdjust="0"/>
    <p:restoredTop sz="94660"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48" y="114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E7FB20A-A40A-4849-A609-CEC9E25A7827}" type="datetimeFigureOut">
              <a:rPr lang="es-AR" smtClean="0"/>
              <a:pPr/>
              <a:t>6/8/2019</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E7FB20A-A40A-4849-A609-CEC9E25A7827}" type="datetimeFigureOut">
              <a:rPr lang="es-AR" smtClean="0"/>
              <a:pPr/>
              <a:t>6/8/2019</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E7FB20A-A40A-4849-A609-CEC9E25A7827}" type="datetimeFigureOut">
              <a:rPr lang="es-AR" smtClean="0"/>
              <a:pPr/>
              <a:t>6/8/2019</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E7FB20A-A40A-4849-A609-CEC9E25A7827}" type="datetimeFigureOut">
              <a:rPr lang="es-AR" smtClean="0"/>
              <a:pPr/>
              <a:t>6/8/2019</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5BC1067-E609-46B5-B135-7CBEF743F0F4}"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7FB20A-A40A-4849-A609-CEC9E25A7827}" type="datetimeFigureOut">
              <a:rPr lang="es-AR" smtClean="0"/>
              <a:pPr/>
              <a:t>6/8/2019</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BC1067-E609-46B5-B135-7CBEF743F0F4}"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412776"/>
            <a:ext cx="8352928" cy="2664296"/>
          </a:xfrm>
        </p:spPr>
        <p:txBody>
          <a:bodyPr>
            <a:normAutofit fontScale="90000"/>
          </a:bodyPr>
          <a:lstStyle/>
          <a:p>
            <a:pPr algn="ctr"/>
            <a:r>
              <a:rPr lang="es-MX" dirty="0" smtClean="0">
                <a:latin typeface="Century Gothic" pitchFamily="34" charset="0"/>
              </a:rPr>
              <a:t>TALLER DE DERECHO PROCESAL DEL TRABAJO</a:t>
            </a:r>
            <a:br>
              <a:rPr lang="es-MX" dirty="0" smtClean="0">
                <a:latin typeface="Century Gothic" pitchFamily="34" charset="0"/>
              </a:rPr>
            </a:br>
            <a:r>
              <a:rPr lang="es-MX" dirty="0" smtClean="0">
                <a:latin typeface="Century Gothic" pitchFamily="34" charset="0"/>
              </a:rPr>
              <a:t/>
            </a:r>
            <a:br>
              <a:rPr lang="es-MX" dirty="0" smtClean="0">
                <a:latin typeface="Century Gothic" pitchFamily="34" charset="0"/>
              </a:rPr>
            </a:br>
            <a:r>
              <a:rPr lang="es-MX" dirty="0" smtClean="0">
                <a:latin typeface="Century Gothic" pitchFamily="34" charset="0"/>
              </a:rPr>
              <a:t>¿Cómo hacer un juicio laboral?</a:t>
            </a:r>
            <a:endParaRPr lang="es-AR" dirty="0">
              <a:latin typeface="Century Gothic"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MX" dirty="0" smtClean="0"/>
          </a:p>
          <a:p>
            <a:pPr algn="just"/>
            <a:r>
              <a:rPr lang="es-MX" sz="3600" dirty="0" smtClean="0"/>
              <a:t>Regla de la “responsabilidad por el medio elegido”</a:t>
            </a:r>
          </a:p>
          <a:p>
            <a:pPr algn="just">
              <a:buFont typeface="Arial" charset="0"/>
              <a:buChar char="•"/>
            </a:pPr>
            <a:endParaRPr lang="es-AR" dirty="0" smtClean="0"/>
          </a:p>
          <a:p>
            <a:pPr algn="just">
              <a:buFont typeface="Arial" charset="0"/>
              <a:buChar char="•"/>
            </a:pPr>
            <a:r>
              <a:rPr lang="es-AR" dirty="0" smtClean="0"/>
              <a:t>No es rígida, tiene excepciones.</a:t>
            </a:r>
          </a:p>
          <a:p>
            <a:pPr algn="just">
              <a:buFont typeface="Arial" charset="0"/>
              <a:buChar char="•"/>
            </a:pPr>
            <a:endParaRPr lang="es-AR" dirty="0" smtClean="0"/>
          </a:p>
          <a:p>
            <a:pPr algn="just">
              <a:buFont typeface="Arial" charset="0"/>
              <a:buChar char="•"/>
            </a:pPr>
            <a:r>
              <a:rPr lang="es-AR" dirty="0" smtClean="0"/>
              <a:t>Debe analizarse cada caso en concreto. </a:t>
            </a:r>
            <a:endParaRPr lang="es-MX" dirty="0" smtClean="0"/>
          </a:p>
        </p:txBody>
      </p:sp>
      <p:sp>
        <p:nvSpPr>
          <p:cNvPr id="3" name="2 Título"/>
          <p:cNvSpPr>
            <a:spLocks noGrp="1"/>
          </p:cNvSpPr>
          <p:nvPr>
            <p:ph type="title"/>
          </p:nvPr>
        </p:nvSpPr>
        <p:spPr/>
        <p:txBody>
          <a:bodyPr>
            <a:normAutofit fontScale="90000"/>
          </a:bodyPr>
          <a:lstStyle/>
          <a:p>
            <a:pPr algn="ctr"/>
            <a:r>
              <a:rPr lang="es-MX" dirty="0" smtClean="0"/>
              <a:t>Las notificaciones postales en el derecho del trabajo</a:t>
            </a:r>
            <a:endParaRPr lang="es-AR"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5116024"/>
          </a:xfrm>
        </p:spPr>
        <p:txBody>
          <a:bodyPr>
            <a:normAutofit/>
          </a:bodyPr>
          <a:lstStyle/>
          <a:p>
            <a:pPr algn="just">
              <a:buFont typeface="Arial" charset="0"/>
              <a:buChar char="•"/>
            </a:pPr>
            <a:r>
              <a:rPr lang="es-MX" sz="2600" dirty="0" smtClean="0"/>
              <a:t>¿Cuándo y cómo se produce la notificación?</a:t>
            </a:r>
          </a:p>
          <a:p>
            <a:pPr algn="just">
              <a:buFont typeface="Arial" charset="0"/>
              <a:buChar char="•"/>
            </a:pPr>
            <a:endParaRPr lang="es-MX" sz="2600" dirty="0" smtClean="0"/>
          </a:p>
          <a:p>
            <a:pPr algn="just">
              <a:buFont typeface="Arial" charset="0"/>
              <a:buChar char="•"/>
            </a:pPr>
            <a:r>
              <a:rPr lang="es-MX" sz="2600" dirty="0" smtClean="0"/>
              <a:t>Dos posibles respuestas:</a:t>
            </a:r>
          </a:p>
          <a:p>
            <a:pPr algn="just">
              <a:buFont typeface="Arial" charset="0"/>
              <a:buChar char="•"/>
            </a:pPr>
            <a:r>
              <a:rPr lang="es-MX" sz="2600" dirty="0" smtClean="0"/>
              <a:t>1) cuando el destinatario toma conocimiento de la declaración, se informa de ella=&gt; T. de la cognición</a:t>
            </a:r>
          </a:p>
          <a:p>
            <a:pPr algn="just">
              <a:buNone/>
            </a:pPr>
            <a:endParaRPr lang="es-MX" sz="2600" dirty="0" smtClean="0"/>
          </a:p>
          <a:p>
            <a:pPr algn="just">
              <a:buFont typeface="Arial" charset="0"/>
              <a:buChar char="•"/>
            </a:pPr>
            <a:r>
              <a:rPr lang="es-MX" sz="2600" dirty="0" smtClean="0"/>
              <a:t>2) cuando llega a la esfera jurídica del destinatario, debe estar en condiciones de tener conocimiento de ella=&gt;T. de la recepción </a:t>
            </a:r>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p:txBody>
      </p:sp>
      <p:sp>
        <p:nvSpPr>
          <p:cNvPr id="3" name="2 Título"/>
          <p:cNvSpPr>
            <a:spLocks noGrp="1"/>
          </p:cNvSpPr>
          <p:nvPr>
            <p:ph type="title"/>
          </p:nvPr>
        </p:nvSpPr>
        <p:spPr/>
        <p:txBody>
          <a:bodyPr>
            <a:normAutofit fontScale="90000"/>
          </a:bodyPr>
          <a:lstStyle/>
          <a:p>
            <a:pPr algn="ctr"/>
            <a:r>
              <a:rPr lang="es-MX" dirty="0" smtClean="0"/>
              <a:t>Las notificaciones postales en el derecho del trabajo</a:t>
            </a:r>
            <a:endParaRPr lang="es-A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telegrama laboral"/>
          <p:cNvPicPr>
            <a:picLocks noChangeAspect="1" noChangeArrowheads="1"/>
          </p:cNvPicPr>
          <p:nvPr/>
        </p:nvPicPr>
        <p:blipFill>
          <a:blip r:embed="rId2" cstate="print">
            <a:grayscl/>
            <a:lum bright="13000" contrast="-33000"/>
          </a:blip>
          <a:srcRect/>
          <a:stretch>
            <a:fillRect/>
          </a:stretch>
        </p:blipFill>
        <p:spPr bwMode="auto">
          <a:xfrm>
            <a:off x="0" y="0"/>
            <a:ext cx="9144000" cy="6858000"/>
          </a:xfrm>
          <a:prstGeom prst="rect">
            <a:avLst/>
          </a:prstGeom>
          <a:noFill/>
        </p:spPr>
      </p:pic>
      <p:sp>
        <p:nvSpPr>
          <p:cNvPr id="2" name="1 Marcador de contenido"/>
          <p:cNvSpPr>
            <a:spLocks noGrp="1"/>
          </p:cNvSpPr>
          <p:nvPr>
            <p:ph idx="1"/>
          </p:nvPr>
        </p:nvSpPr>
        <p:spPr/>
        <p:txBody>
          <a:bodyPr/>
          <a:lstStyle/>
          <a:p>
            <a:pPr>
              <a:buNone/>
            </a:pPr>
            <a:endParaRPr lang="es-AR" dirty="0"/>
          </a:p>
        </p:txBody>
      </p:sp>
      <p:sp>
        <p:nvSpPr>
          <p:cNvPr id="3" name="2 Título"/>
          <p:cNvSpPr>
            <a:spLocks noGrp="1"/>
          </p:cNvSpPr>
          <p:nvPr>
            <p:ph type="title"/>
          </p:nvPr>
        </p:nvSpPr>
        <p:spPr>
          <a:xfrm>
            <a:off x="467544" y="188640"/>
            <a:ext cx="8229600" cy="1143000"/>
          </a:xfrm>
        </p:spPr>
        <p:txBody>
          <a:bodyPr/>
          <a:lstStyle/>
          <a:p>
            <a:pPr algn="ctr"/>
            <a:r>
              <a:rPr lang="es-MX" dirty="0" smtClean="0">
                <a:solidFill>
                  <a:schemeClr val="bg1"/>
                </a:solidFill>
              </a:rPr>
              <a:t>Algunas cuestiones prácticas</a:t>
            </a:r>
            <a:endParaRPr lang="es-AR"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1328"/>
            <a:ext cx="8568952" cy="4525963"/>
          </a:xfrm>
        </p:spPr>
        <p:txBody>
          <a:bodyPr>
            <a:normAutofit lnSpcReduction="10000"/>
          </a:bodyPr>
          <a:lstStyle/>
          <a:p>
            <a:r>
              <a:rPr lang="es-MX" dirty="0" smtClean="0"/>
              <a:t>¿Quiénes pueden enviar un TCL?</a:t>
            </a:r>
          </a:p>
          <a:p>
            <a:pPr>
              <a:buNone/>
            </a:pPr>
            <a:endParaRPr lang="es-MX" dirty="0" smtClean="0"/>
          </a:p>
          <a:p>
            <a:pPr>
              <a:buFont typeface="Arial" charset="0"/>
              <a:buChar char="•"/>
            </a:pPr>
            <a:r>
              <a:rPr lang="es-MX" dirty="0" smtClean="0"/>
              <a:t>Trabajador a su empleador</a:t>
            </a:r>
          </a:p>
          <a:p>
            <a:pPr>
              <a:buFont typeface="Arial" charset="0"/>
              <a:buChar char="•"/>
            </a:pPr>
            <a:r>
              <a:rPr lang="es-MX" dirty="0" smtClean="0"/>
              <a:t>Jubilados o pensionados</a:t>
            </a:r>
          </a:p>
          <a:p>
            <a:pPr>
              <a:buFont typeface="Arial" charset="0"/>
              <a:buChar char="•"/>
            </a:pPr>
            <a:r>
              <a:rPr lang="es-MX" dirty="0" smtClean="0"/>
              <a:t>Beneficiarios de obras sociales</a:t>
            </a:r>
          </a:p>
          <a:p>
            <a:pPr>
              <a:buFont typeface="Arial" charset="0"/>
              <a:buChar char="•"/>
            </a:pPr>
            <a:r>
              <a:rPr lang="es-MX" dirty="0" smtClean="0"/>
              <a:t>Trabajadores o Asociaciones Sindicales a la AFIP </a:t>
            </a:r>
          </a:p>
          <a:p>
            <a:pPr>
              <a:buFont typeface="Arial" charset="0"/>
              <a:buChar char="•"/>
            </a:pPr>
            <a:r>
              <a:rPr lang="es-MX" dirty="0" smtClean="0"/>
              <a:t>Quienes perciben el programa Jefes de Hogar </a:t>
            </a:r>
          </a:p>
          <a:p>
            <a:pPr>
              <a:buFont typeface="Arial" charset="0"/>
              <a:buChar char="•"/>
            </a:pPr>
            <a:r>
              <a:rPr lang="es-MX" dirty="0" smtClean="0"/>
              <a:t>Resol. 1356/07=&gt; suma las comunicaciones a las ART</a:t>
            </a:r>
          </a:p>
          <a:p>
            <a:pPr>
              <a:buFont typeface="Arial" charset="0"/>
              <a:buChar char="•"/>
            </a:pPr>
            <a:r>
              <a:rPr lang="es-MX" dirty="0" smtClean="0"/>
              <a:t>¿Y un familiar?  </a:t>
            </a:r>
          </a:p>
          <a:p>
            <a:pPr>
              <a:buNone/>
            </a:pPr>
            <a:endParaRPr lang="es-MX" dirty="0" smtClean="0"/>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a:p>
            <a:pPr>
              <a:buNone/>
            </a:pPr>
            <a:endParaRPr lang="es-MX" dirty="0" smtClean="0"/>
          </a:p>
        </p:txBody>
      </p:sp>
      <p:sp>
        <p:nvSpPr>
          <p:cNvPr id="3" name="2 Título"/>
          <p:cNvSpPr>
            <a:spLocks noGrp="1"/>
          </p:cNvSpPr>
          <p:nvPr>
            <p:ph type="title"/>
          </p:nvPr>
        </p:nvSpPr>
        <p:spPr>
          <a:xfrm>
            <a:off x="457200" y="260648"/>
            <a:ext cx="8229600" cy="1143000"/>
          </a:xfrm>
        </p:spPr>
        <p:txBody>
          <a:bodyPr>
            <a:normAutofit/>
          </a:bodyPr>
          <a:lstStyle/>
          <a:p>
            <a:pPr algn="ctr"/>
            <a:r>
              <a:rPr lang="es-MX" dirty="0" smtClean="0"/>
              <a:t>Algunas cuestiones prácticas</a:t>
            </a:r>
            <a:endParaRPr lang="es-AR"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1328"/>
            <a:ext cx="8496944" cy="4525963"/>
          </a:xfrm>
        </p:spPr>
        <p:txBody>
          <a:bodyPr>
            <a:normAutofit lnSpcReduction="10000"/>
          </a:bodyPr>
          <a:lstStyle/>
          <a:p>
            <a:pPr algn="just"/>
            <a:r>
              <a:rPr lang="es-MX" dirty="0" smtClean="0"/>
              <a:t>¿Cómo acredita su identidad la persona que quiere remitir una pieza postal?</a:t>
            </a:r>
          </a:p>
          <a:p>
            <a:endParaRPr lang="es-MX" dirty="0" smtClean="0"/>
          </a:p>
          <a:p>
            <a:pPr>
              <a:buFont typeface="Arial" charset="0"/>
              <a:buChar char="•"/>
            </a:pPr>
            <a:r>
              <a:rPr lang="es-MX" dirty="0" smtClean="0"/>
              <a:t>DNI </a:t>
            </a:r>
          </a:p>
          <a:p>
            <a:pPr>
              <a:buFont typeface="Arial" charset="0"/>
              <a:buChar char="•"/>
            </a:pPr>
            <a:r>
              <a:rPr lang="es-MX" dirty="0" smtClean="0"/>
              <a:t>Extranjeros: pasaporte visado</a:t>
            </a:r>
          </a:p>
          <a:p>
            <a:pPr>
              <a:buFont typeface="Arial" charset="0"/>
              <a:buChar char="•"/>
            </a:pPr>
            <a:r>
              <a:rPr lang="es-MX" dirty="0" smtClean="0"/>
              <a:t>Cédulas de identidad que permitan ingresar al país</a:t>
            </a:r>
          </a:p>
          <a:p>
            <a:pPr>
              <a:buFont typeface="Arial" charset="0"/>
              <a:buChar char="•"/>
            </a:pPr>
            <a:r>
              <a:rPr lang="es-MX" dirty="0" smtClean="0"/>
              <a:t>Registro de firma </a:t>
            </a:r>
          </a:p>
          <a:p>
            <a:pPr>
              <a:buFont typeface="Arial" charset="0"/>
              <a:buChar char="•"/>
            </a:pPr>
            <a:r>
              <a:rPr lang="es-MX" dirty="0" smtClean="0"/>
              <a:t>Tarjeta de identidad postal</a:t>
            </a:r>
          </a:p>
          <a:p>
            <a:pPr>
              <a:buNone/>
            </a:pPr>
            <a:r>
              <a:rPr lang="es-MX" dirty="0" smtClean="0"/>
              <a:t> </a:t>
            </a:r>
            <a:endParaRPr lang="es-AR" dirty="0"/>
          </a:p>
        </p:txBody>
      </p:sp>
      <p:sp>
        <p:nvSpPr>
          <p:cNvPr id="3" name="2 Título"/>
          <p:cNvSpPr>
            <a:spLocks noGrp="1"/>
          </p:cNvSpPr>
          <p:nvPr>
            <p:ph type="title"/>
          </p:nvPr>
        </p:nvSpPr>
        <p:spPr>
          <a:xfrm>
            <a:off x="457200" y="260648"/>
            <a:ext cx="8229600" cy="1143000"/>
          </a:xfrm>
        </p:spPr>
        <p:txBody>
          <a:bodyPr/>
          <a:lstStyle/>
          <a:p>
            <a:pPr algn="ctr"/>
            <a:r>
              <a:rPr lang="es-MX" dirty="0" smtClean="0"/>
              <a:t>Algunas cuestiones prácticas</a:t>
            </a:r>
            <a:endParaRPr lang="es-AR"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endParaRPr lang="es-MX" dirty="0" smtClean="0"/>
          </a:p>
          <a:p>
            <a:pPr algn="just"/>
            <a:r>
              <a:rPr lang="es-MX" dirty="0" smtClean="0"/>
              <a:t>Trabajador extranjero sin documentación migratoria habilitante (Art. 40 LCT Prohibición del objeto de contrato de trabajo)</a:t>
            </a:r>
          </a:p>
          <a:p>
            <a:pPr algn="just"/>
            <a:endParaRPr lang="es-MX" dirty="0" smtClean="0"/>
          </a:p>
          <a:p>
            <a:pPr algn="just"/>
            <a:endParaRPr lang="es-MX" dirty="0" smtClean="0"/>
          </a:p>
          <a:p>
            <a:pPr algn="just"/>
            <a:r>
              <a:rPr lang="es-MX" dirty="0" smtClean="0"/>
              <a:t>Doctor, perdí el DNI. </a:t>
            </a:r>
          </a:p>
          <a:p>
            <a:pPr marL="273050" indent="-163513" algn="just">
              <a:buNone/>
            </a:pPr>
            <a:r>
              <a:rPr lang="es-MX" dirty="0" smtClean="0"/>
              <a:t>“</a:t>
            </a:r>
            <a:r>
              <a:rPr lang="es-MX" sz="2400" dirty="0" smtClean="0"/>
              <a:t>Borges, Sergio Hernán c/ </a:t>
            </a:r>
            <a:r>
              <a:rPr lang="es-MX" sz="2400" dirty="0" err="1" smtClean="0"/>
              <a:t>Agostinelli</a:t>
            </a:r>
            <a:r>
              <a:rPr lang="es-MX" sz="2400" dirty="0" smtClean="0"/>
              <a:t>, Juan Carlos s/ Despido”, Expte. 44.102, Agosto de 2013.</a:t>
            </a:r>
          </a:p>
          <a:p>
            <a:pPr algn="just"/>
            <a:endParaRPr lang="es-AR" dirty="0"/>
          </a:p>
        </p:txBody>
      </p:sp>
      <p:sp>
        <p:nvSpPr>
          <p:cNvPr id="3" name="2 Título"/>
          <p:cNvSpPr>
            <a:spLocks noGrp="1"/>
          </p:cNvSpPr>
          <p:nvPr>
            <p:ph type="title"/>
          </p:nvPr>
        </p:nvSpPr>
        <p:spPr>
          <a:xfrm>
            <a:off x="457200" y="260648"/>
            <a:ext cx="8229600" cy="1143000"/>
          </a:xfrm>
        </p:spPr>
        <p:txBody>
          <a:bodyPr/>
          <a:lstStyle/>
          <a:p>
            <a:pPr algn="ctr"/>
            <a:r>
              <a:rPr lang="es-MX" dirty="0" smtClean="0"/>
              <a:t>Algunas cuestiones prácticas</a:t>
            </a:r>
            <a:endParaRPr lang="es-AR"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algn="just"/>
            <a:r>
              <a:rPr lang="es-MX" dirty="0" smtClean="0"/>
              <a:t>Legitimados a remitir una pieza postal cuando el empleador es una persona jurídica</a:t>
            </a:r>
          </a:p>
          <a:p>
            <a:pPr algn="just">
              <a:buNone/>
            </a:pPr>
            <a:endParaRPr lang="es-MX" sz="1800" dirty="0" smtClean="0"/>
          </a:p>
          <a:p>
            <a:pPr algn="just">
              <a:buFont typeface="Arial" charset="0"/>
              <a:buChar char="•"/>
            </a:pPr>
            <a:r>
              <a:rPr lang="es-MX" sz="1800" dirty="0" smtClean="0"/>
              <a:t>Persona física: ídem requisitos ya descriptos, más la acreditación de la representación y del mandato. En todos los casos, constancia de CUIT</a:t>
            </a:r>
          </a:p>
          <a:p>
            <a:pPr algn="just">
              <a:buFont typeface="Arial" charset="0"/>
              <a:buChar char="•"/>
            </a:pPr>
            <a:endParaRPr lang="es-MX" sz="1800" dirty="0" smtClean="0"/>
          </a:p>
          <a:p>
            <a:pPr algn="just">
              <a:buFont typeface="Arial" pitchFamily="34" charset="0"/>
              <a:buChar char="•"/>
            </a:pPr>
            <a:r>
              <a:rPr lang="es-MX" sz="1800" dirty="0" smtClean="0"/>
              <a:t>El Manual de Productos y Servicios de Correo </a:t>
            </a:r>
            <a:r>
              <a:rPr lang="es-MX" sz="1800" dirty="0" err="1" smtClean="0"/>
              <a:t>Arg</a:t>
            </a:r>
            <a:r>
              <a:rPr lang="es-MX" sz="1800" dirty="0" smtClean="0"/>
              <a:t>., establece: </a:t>
            </a:r>
          </a:p>
          <a:p>
            <a:pPr algn="just">
              <a:buFont typeface="Wingdings" pitchFamily="2" charset="2"/>
              <a:buChar char="ü"/>
            </a:pPr>
            <a:r>
              <a:rPr lang="es-MX" sz="1800" dirty="0" smtClean="0"/>
              <a:t>SC, Comandita, de capital e industria, SRL: socios que integran la sociedad o, en su defecto, representante legal o apoderado. Deberán exhibir estatuto de la sociedad debidamente inscripto.  </a:t>
            </a:r>
          </a:p>
          <a:p>
            <a:pPr algn="just">
              <a:buFont typeface="Wingdings" pitchFamily="2" charset="2"/>
              <a:buChar char="ü"/>
            </a:pPr>
            <a:r>
              <a:rPr lang="es-MX" sz="1800" dirty="0" smtClean="0"/>
              <a:t>SA: las personas autorizadas en el estatuto deberán presentar el libro de actos y los estatutos sociales protocolizados.</a:t>
            </a:r>
          </a:p>
          <a:p>
            <a:pPr algn="just">
              <a:buFont typeface="Wingdings" pitchFamily="2" charset="2"/>
              <a:buChar char="ü"/>
            </a:pPr>
            <a:r>
              <a:rPr lang="es-MX" sz="1800" dirty="0" smtClean="0"/>
              <a:t>Cooperativa: libro de actas y estatutos sociales visados por la autoridad de aplicación</a:t>
            </a:r>
          </a:p>
          <a:p>
            <a:pPr algn="just">
              <a:buFont typeface="Wingdings" pitchFamily="2" charset="2"/>
              <a:buChar char="ü"/>
            </a:pPr>
            <a:r>
              <a:rPr lang="es-MX" sz="1800" dirty="0" smtClean="0"/>
              <a:t>Sociedades de hecho (hoy </a:t>
            </a:r>
            <a:r>
              <a:rPr lang="es-MX" sz="1800" dirty="0" err="1" smtClean="0"/>
              <a:t>soc</a:t>
            </a:r>
            <a:r>
              <a:rPr lang="es-MX" sz="1800" dirty="0" smtClean="0"/>
              <a:t>. simples): acta de constatación extendida por escribano público y protocolizada de la que surja la representación</a:t>
            </a:r>
          </a:p>
          <a:p>
            <a:pPr>
              <a:buFont typeface="Arial" charset="0"/>
              <a:buChar char="•"/>
            </a:pPr>
            <a:endParaRPr lang="es-MX" dirty="0" smtClean="0"/>
          </a:p>
        </p:txBody>
      </p:sp>
      <p:sp>
        <p:nvSpPr>
          <p:cNvPr id="3" name="2 Título"/>
          <p:cNvSpPr>
            <a:spLocks noGrp="1"/>
          </p:cNvSpPr>
          <p:nvPr>
            <p:ph type="title"/>
          </p:nvPr>
        </p:nvSpPr>
        <p:spPr>
          <a:xfrm>
            <a:off x="457200" y="260648"/>
            <a:ext cx="8229600" cy="1143000"/>
          </a:xfrm>
        </p:spPr>
        <p:txBody>
          <a:bodyPr/>
          <a:lstStyle/>
          <a:p>
            <a:pPr algn="ctr"/>
            <a:r>
              <a:rPr lang="es-MX" dirty="0" smtClean="0"/>
              <a:t>Algunas cuestiones prácticas</a:t>
            </a:r>
            <a:endParaRPr lang="es-AR"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r>
              <a:rPr lang="es-MX" dirty="0" smtClean="0"/>
              <a:t>Para el empleador:</a:t>
            </a:r>
          </a:p>
          <a:p>
            <a:pPr algn="just">
              <a:buFont typeface="Arial" charset="0"/>
              <a:buChar char="•"/>
            </a:pPr>
            <a:r>
              <a:rPr lang="es-MX" dirty="0" smtClean="0"/>
              <a:t>Poner en conocimiento del trabajador y de la autoridad de aplicación el sistema de controles personales adoptados.</a:t>
            </a:r>
          </a:p>
          <a:p>
            <a:pPr algn="just">
              <a:buFont typeface="Arial" charset="0"/>
              <a:buChar char="•"/>
            </a:pPr>
            <a:r>
              <a:rPr lang="es-MX" dirty="0" smtClean="0"/>
              <a:t>Preaviso de extinción en cont. a plazo fijo</a:t>
            </a:r>
          </a:p>
          <a:p>
            <a:pPr algn="just">
              <a:buFont typeface="Arial" charset="0"/>
              <a:buChar char="•"/>
            </a:pPr>
            <a:r>
              <a:rPr lang="es-MX" dirty="0" smtClean="0"/>
              <a:t>Días, hora y lugar de pago del salario</a:t>
            </a:r>
          </a:p>
          <a:p>
            <a:pPr algn="just">
              <a:buFont typeface="Arial" charset="0"/>
              <a:buChar char="•"/>
            </a:pPr>
            <a:r>
              <a:rPr lang="es-MX" dirty="0" smtClean="0"/>
              <a:t>Comunicación de iniciación de las vacaciones</a:t>
            </a:r>
          </a:p>
          <a:p>
            <a:pPr algn="just">
              <a:buFont typeface="Arial" charset="0"/>
              <a:buChar char="•"/>
            </a:pPr>
            <a:r>
              <a:rPr lang="es-MX" dirty="0" smtClean="0"/>
              <a:t>Suspensión por causas económicas o disciplinarias</a:t>
            </a:r>
          </a:p>
          <a:p>
            <a:pPr algn="just">
              <a:buFont typeface="Arial" charset="0"/>
              <a:buChar char="•"/>
            </a:pPr>
            <a:r>
              <a:rPr lang="es-MX" dirty="0" smtClean="0"/>
              <a:t>Vencimiento del lapso de espera por enfermedad</a:t>
            </a:r>
          </a:p>
          <a:p>
            <a:pPr algn="just">
              <a:buFont typeface="Arial" charset="0"/>
              <a:buChar char="•"/>
            </a:pPr>
            <a:r>
              <a:rPr lang="es-MX" dirty="0" smtClean="0"/>
              <a:t>Comunicación del despido y su justa causa</a:t>
            </a:r>
          </a:p>
          <a:p>
            <a:pPr algn="just">
              <a:buFont typeface="Arial" charset="0"/>
              <a:buChar char="•"/>
            </a:pPr>
            <a:r>
              <a:rPr lang="es-MX" dirty="0" smtClean="0"/>
              <a:t>Intimación de reintegro en caso de abandono de trabajo</a:t>
            </a:r>
          </a:p>
          <a:p>
            <a:pPr algn="just">
              <a:buFont typeface="Arial" charset="0"/>
              <a:buChar char="•"/>
            </a:pPr>
            <a:r>
              <a:rPr lang="es-MX" dirty="0" smtClean="0"/>
              <a:t>Intimación del Art. 252 de la LCT</a:t>
            </a:r>
          </a:p>
          <a:p>
            <a:pPr>
              <a:buFont typeface="Arial" charset="0"/>
              <a:buChar char="•"/>
            </a:pPr>
            <a:endParaRPr lang="es-AR" dirty="0"/>
          </a:p>
        </p:txBody>
      </p:sp>
      <p:sp>
        <p:nvSpPr>
          <p:cNvPr id="3" name="2 Título"/>
          <p:cNvSpPr>
            <a:spLocks noGrp="1"/>
          </p:cNvSpPr>
          <p:nvPr>
            <p:ph type="title"/>
          </p:nvPr>
        </p:nvSpPr>
        <p:spPr/>
        <p:txBody>
          <a:bodyPr/>
          <a:lstStyle/>
          <a:p>
            <a:pPr algn="ctr"/>
            <a:r>
              <a:rPr lang="es-MX" dirty="0" smtClean="0"/>
              <a:t>Cargas de comunicación</a:t>
            </a:r>
            <a:endParaRPr lang="es-AR"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MX" dirty="0" smtClean="0"/>
              <a:t>Para el trabajador</a:t>
            </a:r>
          </a:p>
          <a:p>
            <a:pPr algn="just">
              <a:buFont typeface="Arial" charset="0"/>
              <a:buChar char="•"/>
            </a:pPr>
            <a:r>
              <a:rPr lang="es-MX" dirty="0" smtClean="0"/>
              <a:t>Preaviso en el contrato a plazo fijo.</a:t>
            </a:r>
          </a:p>
          <a:p>
            <a:pPr algn="just">
              <a:buFont typeface="Arial" charset="0"/>
              <a:buChar char="•"/>
            </a:pPr>
            <a:r>
              <a:rPr lang="es-MX" dirty="0" smtClean="0"/>
              <a:t>Notificación de que tomará vacaciones por sí mismo ante el vencimiento del plazo .</a:t>
            </a:r>
          </a:p>
          <a:p>
            <a:pPr algn="just">
              <a:buFont typeface="Arial" charset="0"/>
              <a:buChar char="•"/>
            </a:pPr>
            <a:r>
              <a:rPr lang="es-MX" dirty="0" smtClean="0"/>
              <a:t>Puesta a disposición para desempeñar el cargo o empleo en el contrato de trabajo por temporada.</a:t>
            </a:r>
          </a:p>
          <a:p>
            <a:pPr algn="just">
              <a:buFont typeface="Arial" charset="0"/>
              <a:buChar char="•"/>
            </a:pPr>
            <a:r>
              <a:rPr lang="es-MX" dirty="0" smtClean="0"/>
              <a:t>Despido indirecto y comunicación de justa causa.</a:t>
            </a:r>
          </a:p>
          <a:p>
            <a:pPr algn="just">
              <a:buFont typeface="Arial" charset="0"/>
              <a:buChar char="•"/>
            </a:pPr>
            <a:r>
              <a:rPr lang="es-MX" dirty="0" smtClean="0"/>
              <a:t>Renuncia.</a:t>
            </a:r>
          </a:p>
          <a:p>
            <a:pPr algn="just">
              <a:buFont typeface="Arial" charset="0"/>
              <a:buChar char="•"/>
            </a:pPr>
            <a:r>
              <a:rPr lang="es-MX" dirty="0" smtClean="0"/>
              <a:t>Notificación de que no continuará el contrato vencido el plazo de conservación del empleo.</a:t>
            </a:r>
          </a:p>
          <a:p>
            <a:pPr algn="just">
              <a:buFont typeface="Arial" charset="0"/>
              <a:buChar char="•"/>
            </a:pPr>
            <a:r>
              <a:rPr lang="es-MX" dirty="0" smtClean="0"/>
              <a:t>Comunicación del matrimonio y del embarazo.</a:t>
            </a:r>
          </a:p>
          <a:p>
            <a:pPr>
              <a:buFont typeface="Arial" charset="0"/>
              <a:buChar char="•"/>
            </a:pPr>
            <a:endParaRPr lang="es-MX" dirty="0" smtClean="0"/>
          </a:p>
          <a:p>
            <a:pPr>
              <a:buFont typeface="Arial" charset="0"/>
              <a:buChar char="•"/>
            </a:pPr>
            <a:endParaRPr lang="es-AR" dirty="0"/>
          </a:p>
        </p:txBody>
      </p:sp>
      <p:sp>
        <p:nvSpPr>
          <p:cNvPr id="3" name="2 Título"/>
          <p:cNvSpPr>
            <a:spLocks noGrp="1"/>
          </p:cNvSpPr>
          <p:nvPr>
            <p:ph type="title"/>
          </p:nvPr>
        </p:nvSpPr>
        <p:spPr/>
        <p:txBody>
          <a:bodyPr/>
          <a:lstStyle/>
          <a:p>
            <a:pPr algn="ctr"/>
            <a:r>
              <a:rPr lang="es-MX" dirty="0" smtClean="0"/>
              <a:t>Cargas de comunicación</a:t>
            </a:r>
            <a:endParaRPr lang="es-AR"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lgn="just"/>
            <a:r>
              <a:rPr lang="es-MX" dirty="0" smtClean="0"/>
              <a:t>Cuando el que calla es el empleador:</a:t>
            </a:r>
          </a:p>
          <a:p>
            <a:pPr algn="just">
              <a:buNone/>
            </a:pPr>
            <a:endParaRPr lang="es-AR" dirty="0" smtClean="0"/>
          </a:p>
          <a:p>
            <a:pPr algn="just">
              <a:buNone/>
            </a:pPr>
            <a:r>
              <a:rPr lang="es-AR" dirty="0" smtClean="0"/>
              <a:t>  “Constituirá presunción en contra del empleador su silencio ante la intimación hecha por el trabajador de modo fehaciente, relativa al cumplimiento o incumplimiento de las obligaciones derivadas del contrato de trabajo sea al tiempo de su formalización, ejecución, suspensión, reanudación, extinción o cualquier otra circunstancia que haga que se creen, modifiquen o extingan derechos derivados del mismo. A tal efecto dicho silencio deberá subsistir durante un plazo razonable el que nunca será inferior a dos (2) días hábiles” (Art. 57 LCT)</a:t>
            </a:r>
          </a:p>
          <a:p>
            <a:pPr algn="just">
              <a:buNone/>
            </a:pPr>
            <a:r>
              <a:rPr lang="es-MX" dirty="0" smtClean="0"/>
              <a:t> </a:t>
            </a:r>
          </a:p>
          <a:p>
            <a:pPr algn="just">
              <a:buFont typeface="Arial" charset="0"/>
              <a:buChar char="•"/>
            </a:pPr>
            <a:endParaRPr lang="es-MX" dirty="0" smtClean="0"/>
          </a:p>
        </p:txBody>
      </p:sp>
      <p:sp>
        <p:nvSpPr>
          <p:cNvPr id="3" name="2 Título"/>
          <p:cNvSpPr>
            <a:spLocks noGrp="1"/>
          </p:cNvSpPr>
          <p:nvPr>
            <p:ph type="title"/>
          </p:nvPr>
        </p:nvSpPr>
        <p:spPr/>
        <p:txBody>
          <a:bodyPr/>
          <a:lstStyle/>
          <a:p>
            <a:pPr algn="ctr"/>
            <a:r>
              <a:rPr lang="es-MX" dirty="0" smtClean="0"/>
              <a:t>El silencio y sus consecuencias</a:t>
            </a:r>
            <a:endParaRPr lang="es-AR"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telegrama.png"/>
          <p:cNvPicPr>
            <a:picLocks noGrp="1" noChangeAspect="1"/>
          </p:cNvPicPr>
          <p:nvPr>
            <p:ph idx="1"/>
          </p:nvPr>
        </p:nvPicPr>
        <p:blipFill>
          <a:blip r:embed="rId2" cstate="print"/>
          <a:stretch>
            <a:fillRect/>
          </a:stretch>
        </p:blipFill>
        <p:spPr>
          <a:xfrm>
            <a:off x="1907704" y="1592795"/>
            <a:ext cx="5616624" cy="4212469"/>
          </a:xfrm>
        </p:spPr>
      </p:pic>
      <p:sp>
        <p:nvSpPr>
          <p:cNvPr id="3" name="2 Título"/>
          <p:cNvSpPr>
            <a:spLocks noGrp="1"/>
          </p:cNvSpPr>
          <p:nvPr>
            <p:ph type="title"/>
          </p:nvPr>
        </p:nvSpPr>
        <p:spPr/>
        <p:txBody>
          <a:bodyPr/>
          <a:lstStyle/>
          <a:p>
            <a:pPr algn="ctr"/>
            <a:r>
              <a:rPr lang="es-MX" dirty="0" smtClean="0"/>
              <a:t>¿Tanto lío por unas cartas?</a:t>
            </a:r>
            <a:endParaRPr lang="es-AR"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Consecuencia: </a:t>
            </a:r>
          </a:p>
          <a:p>
            <a:pPr algn="just">
              <a:buFont typeface="Arial" charset="0"/>
              <a:buChar char="•"/>
            </a:pPr>
            <a:endParaRPr lang="es-AR" dirty="0" smtClean="0"/>
          </a:p>
          <a:p>
            <a:pPr algn="just">
              <a:buFont typeface="Arial" charset="0"/>
              <a:buChar char="•"/>
            </a:pPr>
            <a:r>
              <a:rPr lang="es-AR" dirty="0" smtClean="0"/>
              <a:t>Tiene eficacia rupturista y origina una presunción </a:t>
            </a:r>
            <a:r>
              <a:rPr lang="es-AR" i="1" dirty="0" smtClean="0"/>
              <a:t>iuris tantum </a:t>
            </a:r>
            <a:r>
              <a:rPr lang="es-AR" dirty="0" smtClean="0"/>
              <a:t>respecto de las afirmaciones vertidas por el trabajador en su intimación. </a:t>
            </a:r>
          </a:p>
          <a:p>
            <a:pPr algn="just">
              <a:buFont typeface="Arial" charset="0"/>
              <a:buChar char="•"/>
            </a:pPr>
            <a:r>
              <a:rPr lang="es-AR" dirty="0" smtClean="0"/>
              <a:t>Es decir, le permite al dependiente colocarse en situación de despido indirecto, con presunción de una causa.</a:t>
            </a:r>
          </a:p>
          <a:p>
            <a:pPr algn="just">
              <a:buFont typeface="Arial" charset="0"/>
              <a:buChar char="•"/>
            </a:pPr>
            <a:endParaRPr lang="es-MX" dirty="0" smtClean="0"/>
          </a:p>
        </p:txBody>
      </p:sp>
      <p:sp>
        <p:nvSpPr>
          <p:cNvPr id="3" name="2 Título"/>
          <p:cNvSpPr>
            <a:spLocks noGrp="1"/>
          </p:cNvSpPr>
          <p:nvPr>
            <p:ph type="title"/>
          </p:nvPr>
        </p:nvSpPr>
        <p:spPr/>
        <p:txBody>
          <a:bodyPr/>
          <a:lstStyle/>
          <a:p>
            <a:pPr algn="ctr"/>
            <a:r>
              <a:rPr lang="es-MX" dirty="0" smtClean="0"/>
              <a:t>El silencio y sus consecuencias</a:t>
            </a:r>
            <a:endParaRPr lang="es-AR"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MX" dirty="0" smtClean="0"/>
              <a:t>Cuando el que calla es el empleado:</a:t>
            </a:r>
          </a:p>
          <a:p>
            <a:endParaRPr lang="es-MX" dirty="0" smtClean="0"/>
          </a:p>
          <a:p>
            <a:pPr algn="just">
              <a:buFont typeface="Arial" charset="0"/>
              <a:buChar char="•"/>
            </a:pPr>
            <a:r>
              <a:rPr lang="es-MX" dirty="0" smtClean="0"/>
              <a:t>Eficacia limitada por el principio de irrenunciabilidad y la hiposuficiencia negocial. Por ejemplo: silencio frente a diferencias salariales.</a:t>
            </a:r>
          </a:p>
          <a:p>
            <a:pPr algn="just">
              <a:buFont typeface="Arial" charset="0"/>
              <a:buChar char="•"/>
            </a:pPr>
            <a:r>
              <a:rPr lang="es-MX" dirty="0" smtClean="0"/>
              <a:t>Dos casos en los que el silencio obrero tiene graves consecuencias: abandono de trabajo (art. 244), en materia de suspensiones ante la falta de oportuna impugnación (art. 67 LCT) </a:t>
            </a:r>
          </a:p>
          <a:p>
            <a:pPr>
              <a:buFont typeface="Arial" charset="0"/>
              <a:buChar char="•"/>
            </a:pPr>
            <a:endParaRPr lang="es-AR" dirty="0"/>
          </a:p>
        </p:txBody>
      </p:sp>
      <p:sp>
        <p:nvSpPr>
          <p:cNvPr id="3" name="2 Título"/>
          <p:cNvSpPr>
            <a:spLocks noGrp="1"/>
          </p:cNvSpPr>
          <p:nvPr>
            <p:ph type="title"/>
          </p:nvPr>
        </p:nvSpPr>
        <p:spPr/>
        <p:txBody>
          <a:bodyPr/>
          <a:lstStyle/>
          <a:p>
            <a:pPr algn="ctr"/>
            <a:r>
              <a:rPr lang="es-MX" dirty="0" smtClean="0"/>
              <a:t>El silencio y sus consecuencias</a:t>
            </a:r>
            <a:endParaRPr lang="es-AR"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539960"/>
          </a:xfrm>
        </p:spPr>
        <p:txBody>
          <a:bodyPr>
            <a:noAutofit/>
          </a:bodyPr>
          <a:lstStyle/>
          <a:p>
            <a:pPr algn="just"/>
            <a:r>
              <a:rPr lang="es-MX" sz="1800" dirty="0" smtClean="0"/>
              <a:t>Plazo genérico</a:t>
            </a:r>
          </a:p>
          <a:p>
            <a:pPr algn="just">
              <a:buNone/>
            </a:pPr>
            <a:endParaRPr lang="es-MX" sz="1800" dirty="0" smtClean="0"/>
          </a:p>
          <a:p>
            <a:pPr algn="just">
              <a:buFont typeface="Arial" charset="0"/>
              <a:buChar char="•"/>
            </a:pPr>
            <a:r>
              <a:rPr lang="es-MX" sz="1800" dirty="0" smtClean="0"/>
              <a:t>La LCT contempla expresamente un plazo mínimo para las intimaciones que se le realizan al empleador, Art. 57: </a:t>
            </a:r>
          </a:p>
          <a:p>
            <a:pPr algn="just">
              <a:buNone/>
            </a:pPr>
            <a:endParaRPr lang="es-MX" sz="1800" dirty="0" smtClean="0"/>
          </a:p>
          <a:p>
            <a:pPr algn="just">
              <a:buFont typeface="Arial" charset="0"/>
              <a:buChar char="•"/>
            </a:pPr>
            <a:r>
              <a:rPr lang="es-MX" sz="1800" b="1" dirty="0" smtClean="0"/>
              <a:t>“...</a:t>
            </a:r>
            <a:r>
              <a:rPr lang="es-AR" sz="1800" b="1" u="sng" dirty="0" smtClean="0"/>
              <a:t>A tal efecto dicho silencio deberá subsistir durante un plazo razonable el que nunca será inferior a dos (2) días hábiles”</a:t>
            </a:r>
            <a:r>
              <a:rPr lang="es-AR" sz="1800" b="1" dirty="0" smtClean="0"/>
              <a:t>.</a:t>
            </a:r>
          </a:p>
          <a:p>
            <a:pPr algn="just">
              <a:buFont typeface="Arial" charset="0"/>
              <a:buChar char="•"/>
            </a:pPr>
            <a:endParaRPr lang="es-MX" sz="1800" b="1" dirty="0" smtClean="0"/>
          </a:p>
          <a:p>
            <a:pPr algn="just">
              <a:buFont typeface="Arial" charset="0"/>
              <a:buChar char="•"/>
            </a:pPr>
            <a:r>
              <a:rPr lang="es-MX" sz="1800" dirty="0" smtClean="0"/>
              <a:t>De forma tal, la intimación debe ser contestada dentro del plazo asignado, que nunca puede ser inferior a dos días. Sin embargo, una ley puede establecer un plazo mínimo superior.</a:t>
            </a:r>
          </a:p>
          <a:p>
            <a:pPr algn="just">
              <a:buFont typeface="Arial" charset="0"/>
              <a:buChar char="•"/>
            </a:pPr>
            <a:endParaRPr lang="es-MX" sz="1800" dirty="0" smtClean="0"/>
          </a:p>
          <a:p>
            <a:pPr algn="just">
              <a:buFont typeface="Arial" charset="0"/>
              <a:buChar char="•"/>
            </a:pPr>
            <a:r>
              <a:rPr lang="es-MX" sz="1800" dirty="0" smtClean="0"/>
              <a:t>“Gorosito, Mónica Isabel c/ </a:t>
            </a:r>
            <a:r>
              <a:rPr lang="es-MX" sz="1800" dirty="0" err="1" smtClean="0"/>
              <a:t>Zeballos</a:t>
            </a:r>
            <a:r>
              <a:rPr lang="es-MX" sz="1800" dirty="0" smtClean="0"/>
              <a:t>, María Rosa s/ Cobro de Pesos”, </a:t>
            </a:r>
            <a:r>
              <a:rPr lang="es-MX" sz="1800" dirty="0" err="1" smtClean="0"/>
              <a:t>Cám</a:t>
            </a:r>
            <a:r>
              <a:rPr lang="es-MX" sz="1800" dirty="0" smtClean="0"/>
              <a:t>. de Apelaciones de Santa Fe, Sala II, 20-04-11.</a:t>
            </a:r>
          </a:p>
        </p:txBody>
      </p:sp>
      <p:sp>
        <p:nvSpPr>
          <p:cNvPr id="3" name="2 Título"/>
          <p:cNvSpPr>
            <a:spLocks noGrp="1"/>
          </p:cNvSpPr>
          <p:nvPr>
            <p:ph type="title"/>
          </p:nvPr>
        </p:nvSpPr>
        <p:spPr/>
        <p:txBody>
          <a:bodyPr>
            <a:normAutofit fontScale="90000"/>
          </a:bodyPr>
          <a:lstStyle/>
          <a:p>
            <a:pPr algn="ctr"/>
            <a:r>
              <a:rPr lang="es-MX" dirty="0" smtClean="0"/>
              <a:t>Plazos para contestar las intimaciones laborales	</a:t>
            </a:r>
            <a:endParaRPr lang="es-AR"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lgn="just"/>
            <a:r>
              <a:rPr lang="es-MX" dirty="0" smtClean="0"/>
              <a:t>¿Y si la intimación otorga un plazo de 24 hs para dar respuesta?</a:t>
            </a:r>
          </a:p>
          <a:p>
            <a:pPr algn="just"/>
            <a:endParaRPr lang="es-MX" dirty="0" smtClean="0"/>
          </a:p>
          <a:p>
            <a:pPr algn="just">
              <a:buFont typeface="Arial" charset="0"/>
              <a:buChar char="•"/>
            </a:pPr>
            <a:r>
              <a:rPr lang="es-MX" dirty="0" smtClean="0"/>
              <a:t>Son válidas. El empleador puede responder en el plazo otorgado o en el que marca el art. 57. Lo que no es válido es que el trabajador tome actitudes en correspondencia con el plazo dado. </a:t>
            </a:r>
            <a:r>
              <a:rPr lang="es-MX" sz="2800" dirty="0" smtClean="0"/>
              <a:t>“Arroyo, Norma c/ </a:t>
            </a:r>
            <a:r>
              <a:rPr lang="es-MX" sz="2800" dirty="0" err="1" smtClean="0"/>
              <a:t>Doffo</a:t>
            </a:r>
            <a:r>
              <a:rPr lang="es-MX" sz="2800" dirty="0" smtClean="0"/>
              <a:t>, G.” </a:t>
            </a:r>
            <a:r>
              <a:rPr lang="es-MX" sz="2800" dirty="0" err="1" smtClean="0"/>
              <a:t>Cám</a:t>
            </a:r>
            <a:r>
              <a:rPr lang="es-MX" sz="2800" dirty="0" smtClean="0"/>
              <a:t>. de Apelaciones de Rosario, 26-09-11. Modo de computarlo: Fernández Madrid, </a:t>
            </a:r>
            <a:r>
              <a:rPr lang="es-MX" sz="2800" dirty="0" err="1" smtClean="0"/>
              <a:t>Yasín</a:t>
            </a:r>
            <a:r>
              <a:rPr lang="es-MX" sz="2800" dirty="0" smtClean="0"/>
              <a:t>.</a:t>
            </a:r>
            <a:endParaRPr lang="es-MX" dirty="0" smtClean="0"/>
          </a:p>
          <a:p>
            <a:pPr algn="just">
              <a:buNone/>
            </a:pPr>
            <a:endParaRPr lang="es-MX" dirty="0" smtClean="0"/>
          </a:p>
          <a:p>
            <a:pPr algn="just"/>
            <a:r>
              <a:rPr lang="es-MX" dirty="0" smtClean="0"/>
              <a:t>El caso de la intimación patronal para que el trabajador retome sus tareas y no quede incurso en abandono de trabajo. </a:t>
            </a:r>
            <a:endParaRPr lang="es-AR" dirty="0"/>
          </a:p>
        </p:txBody>
      </p:sp>
      <p:sp>
        <p:nvSpPr>
          <p:cNvPr id="3" name="2 Título"/>
          <p:cNvSpPr>
            <a:spLocks noGrp="1"/>
          </p:cNvSpPr>
          <p:nvPr>
            <p:ph type="title"/>
          </p:nvPr>
        </p:nvSpPr>
        <p:spPr/>
        <p:txBody>
          <a:bodyPr>
            <a:normAutofit fontScale="90000"/>
          </a:bodyPr>
          <a:lstStyle/>
          <a:p>
            <a:pPr algn="ctr"/>
            <a:r>
              <a:rPr lang="es-MX" dirty="0" smtClean="0"/>
              <a:t>Plazos para contestar las intimaciones laborales	</a:t>
            </a:r>
            <a:endParaRPr lang="es-AR"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MX" dirty="0" smtClean="0"/>
              <a:t>Proyección de los principios del derecho del trabajo.</a:t>
            </a:r>
          </a:p>
          <a:p>
            <a:endParaRPr lang="es-MX" dirty="0"/>
          </a:p>
          <a:p>
            <a:r>
              <a:rPr lang="es-MX" dirty="0" smtClean="0"/>
              <a:t>La importancia de realizar una buena intimación.</a:t>
            </a:r>
          </a:p>
          <a:p>
            <a:endParaRPr lang="es-MX" dirty="0"/>
          </a:p>
          <a:p>
            <a:r>
              <a:rPr lang="es-MX" dirty="0" smtClean="0"/>
              <a:t>Excepción legal</a:t>
            </a:r>
          </a:p>
          <a:p>
            <a:endParaRPr lang="es-MX" dirty="0"/>
          </a:p>
        </p:txBody>
      </p:sp>
      <p:sp>
        <p:nvSpPr>
          <p:cNvPr id="3" name="Título 2"/>
          <p:cNvSpPr>
            <a:spLocks noGrp="1"/>
          </p:cNvSpPr>
          <p:nvPr>
            <p:ph type="title"/>
          </p:nvPr>
        </p:nvSpPr>
        <p:spPr/>
        <p:txBody>
          <a:bodyPr/>
          <a:lstStyle/>
          <a:p>
            <a:pPr algn="ctr"/>
            <a:r>
              <a:rPr lang="es-MX" dirty="0" smtClean="0"/>
              <a:t>Intimaciones Telegráficas</a:t>
            </a:r>
            <a:endParaRPr lang="es-MX" dirty="0"/>
          </a:p>
        </p:txBody>
      </p:sp>
    </p:spTree>
    <p:extLst>
      <p:ext uri="{BB962C8B-B14F-4D97-AF65-F5344CB8AC3E}">
        <p14:creationId xmlns:p14="http://schemas.microsoft.com/office/powerpoint/2010/main" val="1803933558"/>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r>
              <a:rPr lang="es-MX" dirty="0" smtClean="0"/>
              <a:t>Art. 222 </a:t>
            </a:r>
            <a:r>
              <a:rPr lang="es-MX" dirty="0" err="1" smtClean="0"/>
              <a:t>LCT</a:t>
            </a:r>
            <a:r>
              <a:rPr lang="es-MX" dirty="0" smtClean="0"/>
              <a:t>:</a:t>
            </a:r>
          </a:p>
          <a:p>
            <a:pPr marL="109728" indent="0" algn="just">
              <a:buNone/>
            </a:pPr>
            <a:r>
              <a:rPr lang="es-MX" dirty="0" smtClean="0"/>
              <a:t>“Toda </a:t>
            </a:r>
            <a:r>
              <a:rPr lang="es-MX" dirty="0"/>
              <a:t>suspensión dispuesta por el empleador de las previstas en los artículos 219, 220 y 221 que excedan de los plazos fijados o en su conjunto y cualquiera fuese la causa que la motivare, de noventa (90) días en un (1) año, a partir de la primera suspensión y no aceptada por el trabajador, </a:t>
            </a:r>
            <a:r>
              <a:rPr lang="es-MX" u="sng" dirty="0"/>
              <a:t>dará derecho a éste a considerarse </a:t>
            </a:r>
            <a:r>
              <a:rPr lang="es-MX" u="sng" dirty="0" smtClean="0"/>
              <a:t>despedido</a:t>
            </a:r>
            <a:r>
              <a:rPr lang="es-MX" dirty="0" smtClean="0"/>
              <a:t>”.-</a:t>
            </a:r>
            <a:endParaRPr lang="es-MX" dirty="0"/>
          </a:p>
          <a:p>
            <a:endParaRPr lang="es-MX" dirty="0"/>
          </a:p>
        </p:txBody>
      </p:sp>
      <p:sp>
        <p:nvSpPr>
          <p:cNvPr id="3" name="Título 2"/>
          <p:cNvSpPr>
            <a:spLocks noGrp="1"/>
          </p:cNvSpPr>
          <p:nvPr>
            <p:ph type="title"/>
          </p:nvPr>
        </p:nvSpPr>
        <p:spPr/>
        <p:txBody>
          <a:bodyPr/>
          <a:lstStyle/>
          <a:p>
            <a:pPr algn="ctr"/>
            <a:r>
              <a:rPr lang="es-MX" dirty="0" smtClean="0"/>
              <a:t>Intimaciones telegráficas</a:t>
            </a:r>
            <a:endParaRPr lang="es-MX" dirty="0"/>
          </a:p>
        </p:txBody>
      </p:sp>
    </p:spTree>
    <p:extLst>
      <p:ext uri="{BB962C8B-B14F-4D97-AF65-F5344CB8AC3E}">
        <p14:creationId xmlns:p14="http://schemas.microsoft.com/office/powerpoint/2010/main" val="4051895109"/>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92500"/>
          </a:bodyPr>
          <a:lstStyle/>
          <a:p>
            <a:r>
              <a:rPr lang="es-MX" dirty="0" smtClean="0"/>
              <a:t>Art. 243 </a:t>
            </a:r>
            <a:r>
              <a:rPr lang="es-MX" dirty="0" err="1" smtClean="0"/>
              <a:t>LCT</a:t>
            </a:r>
            <a:r>
              <a:rPr lang="es-MX" dirty="0" smtClean="0"/>
              <a:t>: </a:t>
            </a:r>
          </a:p>
          <a:p>
            <a:pPr marL="109728" indent="0" algn="just">
              <a:buNone/>
            </a:pPr>
            <a:r>
              <a:rPr lang="es-MX" b="1" i="1" dirty="0" smtClean="0"/>
              <a:t>“El </a:t>
            </a:r>
            <a:r>
              <a:rPr lang="es-MX" b="1" i="1" dirty="0"/>
              <a:t>despido por justa causa dispuesto por el empleador como la denuncia del contrato de trabajo fundada en justa causa que hiciera el trabajador, deberán comunicarse por escrito, con expresión suficientemente clara de los motivos en que se funda la ruptura del contrato. Ante la demanda que promoviere la parte interesada, no se admitirá la modificación de la causal de despido consignada en las comunicaciones antes </a:t>
            </a:r>
            <a:r>
              <a:rPr lang="es-MX" b="1" i="1" dirty="0" smtClean="0"/>
              <a:t>referidas”</a:t>
            </a:r>
            <a:endParaRPr lang="es-MX" b="1" i="1" dirty="0"/>
          </a:p>
        </p:txBody>
      </p:sp>
      <p:sp>
        <p:nvSpPr>
          <p:cNvPr id="3" name="Título 2"/>
          <p:cNvSpPr>
            <a:spLocks noGrp="1"/>
          </p:cNvSpPr>
          <p:nvPr>
            <p:ph type="title"/>
          </p:nvPr>
        </p:nvSpPr>
        <p:spPr/>
        <p:txBody>
          <a:bodyPr/>
          <a:lstStyle/>
          <a:p>
            <a:pPr algn="ctr"/>
            <a:r>
              <a:rPr lang="es-MX" dirty="0" smtClean="0"/>
              <a:t>La comunicación del despido</a:t>
            </a:r>
            <a:endParaRPr lang="es-MX" dirty="0"/>
          </a:p>
        </p:txBody>
      </p:sp>
    </p:spTree>
    <p:extLst>
      <p:ext uri="{BB962C8B-B14F-4D97-AF65-F5344CB8AC3E}">
        <p14:creationId xmlns:p14="http://schemas.microsoft.com/office/powerpoint/2010/main" val="1877041809"/>
      </p:ext>
    </p:extLst>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MX" dirty="0" smtClean="0"/>
              <a:t>2 aspectos importantes:</a:t>
            </a:r>
          </a:p>
          <a:p>
            <a:endParaRPr lang="es-MX" dirty="0"/>
          </a:p>
          <a:p>
            <a:r>
              <a:rPr lang="es-MX" dirty="0" smtClean="0"/>
              <a:t>LA COMUNICACIÓN DEBE SER POR ESCRITO</a:t>
            </a:r>
          </a:p>
          <a:p>
            <a:endParaRPr lang="es-MX" dirty="0"/>
          </a:p>
          <a:p>
            <a:endParaRPr lang="es-MX" dirty="0" smtClean="0"/>
          </a:p>
          <a:p>
            <a:endParaRPr lang="es-MX" dirty="0"/>
          </a:p>
          <a:p>
            <a:r>
              <a:rPr lang="es-MX" dirty="0" smtClean="0"/>
              <a:t>EXPRESIÓN SUFICIENTE DE LA CAUSA DE DESPIDO</a:t>
            </a:r>
            <a:endParaRPr lang="es-MX" dirty="0"/>
          </a:p>
        </p:txBody>
      </p:sp>
      <p:sp>
        <p:nvSpPr>
          <p:cNvPr id="3" name="Título 2"/>
          <p:cNvSpPr>
            <a:spLocks noGrp="1"/>
          </p:cNvSpPr>
          <p:nvPr>
            <p:ph type="title"/>
          </p:nvPr>
        </p:nvSpPr>
        <p:spPr/>
        <p:txBody>
          <a:bodyPr/>
          <a:lstStyle/>
          <a:p>
            <a:pPr algn="ctr"/>
            <a:r>
              <a:rPr lang="es-MX" dirty="0" smtClean="0"/>
              <a:t>La comunicación del despido</a:t>
            </a:r>
            <a:endParaRPr lang="es-MX" dirty="0"/>
          </a:p>
        </p:txBody>
      </p:sp>
    </p:spTree>
    <p:extLst>
      <p:ext uri="{BB962C8B-B14F-4D97-AF65-F5344CB8AC3E}">
        <p14:creationId xmlns:p14="http://schemas.microsoft.com/office/powerpoint/2010/main" val="241114200"/>
      </p:ext>
    </p:extLst>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r>
              <a:rPr lang="es-MX" dirty="0" smtClean="0"/>
              <a:t>Art. 264, Ley 20.744</a:t>
            </a:r>
          </a:p>
          <a:p>
            <a:pPr marL="109728" indent="0">
              <a:buNone/>
            </a:pPr>
            <a:endParaRPr lang="es-MX" dirty="0" smtClean="0"/>
          </a:p>
          <a:p>
            <a:pPr marL="109728" indent="0" algn="just">
              <a:buNone/>
            </a:pPr>
            <a:r>
              <a:rPr lang="es-MX" b="1" i="1" dirty="0" smtClean="0"/>
              <a:t>“El </a:t>
            </a:r>
            <a:r>
              <a:rPr lang="es-MX" b="1" i="1" dirty="0"/>
              <a:t>despido por justa causa dispuesto por el empleador deberá comunicarse por escrito al trabajador, haciéndose constar la fecha y los hechos que lo motivan. No se admitirá a la demanda que promoviere el trabajador la invocación de otros motivos de oposición que los consignados en la comunicación a que se ha hecho </a:t>
            </a:r>
            <a:r>
              <a:rPr lang="es-MX" b="1" i="1" dirty="0" smtClean="0"/>
              <a:t>referencia”.</a:t>
            </a:r>
            <a:endParaRPr lang="es-MX" b="1" i="1" dirty="0"/>
          </a:p>
          <a:p>
            <a:pPr marL="109728" indent="0">
              <a:buNone/>
            </a:pPr>
            <a:endParaRPr lang="es-MX" dirty="0" smtClean="0"/>
          </a:p>
        </p:txBody>
      </p:sp>
      <p:sp>
        <p:nvSpPr>
          <p:cNvPr id="3" name="Título 2"/>
          <p:cNvSpPr>
            <a:spLocks noGrp="1"/>
          </p:cNvSpPr>
          <p:nvPr>
            <p:ph type="title"/>
          </p:nvPr>
        </p:nvSpPr>
        <p:spPr/>
        <p:txBody>
          <a:bodyPr/>
          <a:lstStyle/>
          <a:p>
            <a:pPr algn="r"/>
            <a:r>
              <a:rPr lang="es-MX" dirty="0" smtClean="0"/>
              <a:t>La comunicación del despido</a:t>
            </a:r>
            <a:endParaRPr lang="es-MX" dirty="0"/>
          </a:p>
        </p:txBody>
      </p:sp>
    </p:spTree>
    <p:extLst>
      <p:ext uri="{BB962C8B-B14F-4D97-AF65-F5344CB8AC3E}">
        <p14:creationId xmlns:p14="http://schemas.microsoft.com/office/powerpoint/2010/main" val="99357670"/>
      </p:ext>
    </p:extLst>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endParaRPr lang="es-MX" dirty="0" smtClean="0"/>
          </a:p>
          <a:p>
            <a:r>
              <a:rPr lang="es-MX" dirty="0" smtClean="0"/>
              <a:t>Cartas Documento: 5 años</a:t>
            </a:r>
          </a:p>
          <a:p>
            <a:endParaRPr lang="es-MX" dirty="0"/>
          </a:p>
          <a:p>
            <a:endParaRPr lang="es-MX" dirty="0" smtClean="0"/>
          </a:p>
          <a:p>
            <a:endParaRPr lang="es-MX" dirty="0" smtClean="0"/>
          </a:p>
          <a:p>
            <a:r>
              <a:rPr lang="es-MX" dirty="0" smtClean="0"/>
              <a:t>Telegramas: conflicto de normas, leyes 19978, 23.789 y decreto 150/96</a:t>
            </a:r>
            <a:endParaRPr lang="es-MX" dirty="0"/>
          </a:p>
        </p:txBody>
      </p:sp>
      <p:sp>
        <p:nvSpPr>
          <p:cNvPr id="3" name="Título 2"/>
          <p:cNvSpPr>
            <a:spLocks noGrp="1"/>
          </p:cNvSpPr>
          <p:nvPr>
            <p:ph type="title"/>
          </p:nvPr>
        </p:nvSpPr>
        <p:spPr/>
        <p:txBody>
          <a:bodyPr/>
          <a:lstStyle/>
          <a:p>
            <a:pPr algn="ctr"/>
            <a:r>
              <a:rPr lang="es-MX" dirty="0" smtClean="0"/>
              <a:t>Término de guarda</a:t>
            </a:r>
            <a:endParaRPr lang="es-MX" dirty="0"/>
          </a:p>
        </p:txBody>
      </p:sp>
    </p:spTree>
    <p:extLst>
      <p:ext uri="{BB962C8B-B14F-4D97-AF65-F5344CB8AC3E}">
        <p14:creationId xmlns:p14="http://schemas.microsoft.com/office/powerpoint/2010/main" val="3787276414"/>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La palabra notificación proviene de la voz </a:t>
            </a:r>
            <a:r>
              <a:rPr lang="es-MX" i="1" dirty="0" smtClean="0"/>
              <a:t>notificare, </a:t>
            </a:r>
            <a:r>
              <a:rPr lang="es-MX" dirty="0" smtClean="0"/>
              <a:t>derivada “</a:t>
            </a:r>
            <a:r>
              <a:rPr lang="es-MX" i="1" dirty="0" err="1" smtClean="0"/>
              <a:t>notus</a:t>
            </a:r>
            <a:r>
              <a:rPr lang="es-MX" dirty="0" smtClean="0"/>
              <a:t>” (conocido), y de </a:t>
            </a:r>
            <a:r>
              <a:rPr lang="es-MX" i="1" dirty="0" err="1" smtClean="0"/>
              <a:t>facere</a:t>
            </a:r>
            <a:r>
              <a:rPr lang="es-MX" i="1" dirty="0" smtClean="0"/>
              <a:t> </a:t>
            </a:r>
            <a:r>
              <a:rPr lang="es-MX" dirty="0" smtClean="0"/>
              <a:t>(“hacer”). Es decir, notificar es “hacer conocer”.</a:t>
            </a:r>
          </a:p>
          <a:p>
            <a:pPr>
              <a:buNone/>
            </a:pPr>
            <a:endParaRPr lang="es-MX" dirty="0" smtClean="0"/>
          </a:p>
          <a:p>
            <a:pPr algn="just"/>
            <a:r>
              <a:rPr lang="es-MX" dirty="0" err="1" smtClean="0"/>
              <a:t>Devis</a:t>
            </a:r>
            <a:r>
              <a:rPr lang="es-MX" dirty="0" smtClean="0"/>
              <a:t> </a:t>
            </a:r>
            <a:r>
              <a:rPr lang="es-MX" dirty="0" err="1" smtClean="0"/>
              <a:t>Echandía</a:t>
            </a:r>
            <a:r>
              <a:rPr lang="es-MX" dirty="0" smtClean="0"/>
              <a:t> “notificar es la acción en virtud de la cual un sujeto de derecho comunica a otro un acto o actos determinados, con el fin de producir efectos jurídicos”</a:t>
            </a:r>
          </a:p>
          <a:p>
            <a:endParaRPr lang="es-AR" dirty="0"/>
          </a:p>
        </p:txBody>
      </p:sp>
      <p:sp>
        <p:nvSpPr>
          <p:cNvPr id="3" name="2 Título"/>
          <p:cNvSpPr>
            <a:spLocks noGrp="1"/>
          </p:cNvSpPr>
          <p:nvPr>
            <p:ph type="title"/>
          </p:nvPr>
        </p:nvSpPr>
        <p:spPr/>
        <p:txBody>
          <a:bodyPr/>
          <a:lstStyle/>
          <a:p>
            <a:pPr algn="ctr"/>
            <a:r>
              <a:rPr lang="es-MX" dirty="0" smtClean="0"/>
              <a:t>El acto </a:t>
            </a:r>
            <a:r>
              <a:rPr lang="es-MX" dirty="0" err="1" smtClean="0"/>
              <a:t>notificatorio</a:t>
            </a:r>
            <a:endParaRPr lang="es-AR"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endParaRPr lang="es-MX"/>
          </a:p>
        </p:txBody>
      </p:sp>
      <p:sp>
        <p:nvSpPr>
          <p:cNvPr id="3" name="Título 2"/>
          <p:cNvSpPr>
            <a:spLocks noGrp="1"/>
          </p:cNvSpPr>
          <p:nvPr>
            <p:ph type="title"/>
          </p:nvPr>
        </p:nvSpPr>
        <p:spPr/>
        <p:txBody>
          <a:bodyPr/>
          <a:lstStyle/>
          <a:p>
            <a:endParaRPr lang="es-MX"/>
          </a:p>
        </p:txBody>
      </p:sp>
    </p:spTree>
    <p:extLst>
      <p:ext uri="{BB962C8B-B14F-4D97-AF65-F5344CB8AC3E}">
        <p14:creationId xmlns:p14="http://schemas.microsoft.com/office/powerpoint/2010/main" val="2971336861"/>
      </p:ext>
    </p:extLst>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endParaRPr lang="es-MX"/>
          </a:p>
        </p:txBody>
      </p:sp>
      <p:sp>
        <p:nvSpPr>
          <p:cNvPr id="3" name="Título 2"/>
          <p:cNvSpPr>
            <a:spLocks noGrp="1"/>
          </p:cNvSpPr>
          <p:nvPr>
            <p:ph type="title"/>
          </p:nvPr>
        </p:nvSpPr>
        <p:spPr/>
        <p:txBody>
          <a:bodyPr/>
          <a:lstStyle/>
          <a:p>
            <a:endParaRPr lang="es-MX"/>
          </a:p>
        </p:txBody>
      </p:sp>
    </p:spTree>
    <p:extLst>
      <p:ext uri="{BB962C8B-B14F-4D97-AF65-F5344CB8AC3E}">
        <p14:creationId xmlns:p14="http://schemas.microsoft.com/office/powerpoint/2010/main" val="3719219488"/>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1328"/>
            <a:ext cx="8496944" cy="4525963"/>
          </a:xfrm>
        </p:spPr>
        <p:txBody>
          <a:bodyPr/>
          <a:lstStyle/>
          <a:p>
            <a:pPr algn="just"/>
            <a:r>
              <a:rPr lang="es-MX" dirty="0" smtClean="0"/>
              <a:t>Elementos de toda comunicación: sujeto emisor, sujeto receptor, canal, código y mensaje.</a:t>
            </a:r>
          </a:p>
          <a:p>
            <a:pPr>
              <a:buNone/>
            </a:pPr>
            <a:endParaRPr lang="es-MX" dirty="0" smtClean="0"/>
          </a:p>
          <a:p>
            <a:r>
              <a:rPr lang="es-MX" dirty="0" smtClean="0"/>
              <a:t>Elementos específicos del acto de notificación:</a:t>
            </a:r>
          </a:p>
          <a:p>
            <a:pPr marL="1088136" lvl="2" indent="-457200">
              <a:buClr>
                <a:schemeClr val="bg2">
                  <a:lumMod val="50000"/>
                </a:schemeClr>
              </a:buClr>
            </a:pPr>
            <a:r>
              <a:rPr lang="es-MX" sz="2400" dirty="0" smtClean="0"/>
              <a:t>1) Sujetos: activo y pasivo</a:t>
            </a:r>
          </a:p>
          <a:p>
            <a:pPr marL="1088136" lvl="2" indent="-457200">
              <a:buClr>
                <a:schemeClr val="bg2">
                  <a:lumMod val="50000"/>
                </a:schemeClr>
              </a:buClr>
            </a:pPr>
            <a:r>
              <a:rPr lang="es-MX" sz="2400" dirty="0" smtClean="0"/>
              <a:t>2) Objeto</a:t>
            </a:r>
          </a:p>
          <a:p>
            <a:pPr marL="1088136" lvl="2" indent="-457200">
              <a:buClr>
                <a:schemeClr val="bg2">
                  <a:lumMod val="50000"/>
                </a:schemeClr>
              </a:buClr>
            </a:pPr>
            <a:r>
              <a:rPr lang="es-MX" sz="2400" dirty="0" smtClean="0"/>
              <a:t>3) Actividad que los involucra: lugar, tiempo y forma</a:t>
            </a:r>
            <a:endParaRPr lang="es-AR" sz="2400" dirty="0"/>
          </a:p>
        </p:txBody>
      </p:sp>
      <p:sp>
        <p:nvSpPr>
          <p:cNvPr id="3" name="2 Título"/>
          <p:cNvSpPr>
            <a:spLocks noGrp="1"/>
          </p:cNvSpPr>
          <p:nvPr>
            <p:ph type="title"/>
          </p:nvPr>
        </p:nvSpPr>
        <p:spPr/>
        <p:txBody>
          <a:bodyPr/>
          <a:lstStyle/>
          <a:p>
            <a:pPr algn="ctr"/>
            <a:r>
              <a:rPr lang="es-MX" dirty="0" smtClean="0"/>
              <a:t>El acto </a:t>
            </a:r>
            <a:r>
              <a:rPr lang="es-MX" dirty="0" err="1" smtClean="0"/>
              <a:t>notificatorio</a:t>
            </a:r>
            <a:endParaRPr lang="es-A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smtClean="0"/>
              <a:t>Caracteres:</a:t>
            </a:r>
          </a:p>
          <a:p>
            <a:endParaRPr lang="es-MX" dirty="0" smtClean="0"/>
          </a:p>
          <a:p>
            <a:pPr>
              <a:buFont typeface="Arial" charset="0"/>
              <a:buChar char="•"/>
            </a:pPr>
            <a:r>
              <a:rPr lang="es-MX" dirty="0" smtClean="0"/>
              <a:t>Acto jurídico</a:t>
            </a:r>
          </a:p>
          <a:p>
            <a:pPr>
              <a:buNone/>
            </a:pPr>
            <a:endParaRPr lang="es-MX" dirty="0" smtClean="0"/>
          </a:p>
          <a:p>
            <a:pPr>
              <a:buFont typeface="Arial" charset="0"/>
              <a:buChar char="•"/>
            </a:pPr>
            <a:r>
              <a:rPr lang="es-MX" dirty="0" smtClean="0"/>
              <a:t>Unilateralidad</a:t>
            </a:r>
          </a:p>
          <a:p>
            <a:pPr>
              <a:buFont typeface="Arial" charset="0"/>
              <a:buChar char="•"/>
            </a:pPr>
            <a:endParaRPr lang="es-MX" dirty="0" smtClean="0"/>
          </a:p>
          <a:p>
            <a:pPr>
              <a:buFont typeface="Arial" charset="0"/>
              <a:buChar char="•"/>
            </a:pPr>
            <a:r>
              <a:rPr lang="es-MX" dirty="0" err="1" smtClean="0"/>
              <a:t>Recepticio</a:t>
            </a:r>
            <a:endParaRPr lang="es-MX" dirty="0" smtClean="0"/>
          </a:p>
          <a:p>
            <a:pPr>
              <a:buFont typeface="Arial" charset="0"/>
              <a:buChar char="•"/>
            </a:pPr>
            <a:endParaRPr lang="es-MX" dirty="0" smtClean="0"/>
          </a:p>
          <a:p>
            <a:pPr>
              <a:buFont typeface="Arial" charset="0"/>
              <a:buChar char="•"/>
            </a:pPr>
            <a:r>
              <a:rPr lang="es-MX" dirty="0" smtClean="0"/>
              <a:t>Personal (generalmente)</a:t>
            </a:r>
          </a:p>
          <a:p>
            <a:endParaRPr lang="es-MX" dirty="0" smtClean="0"/>
          </a:p>
          <a:p>
            <a:endParaRPr lang="es-AR" dirty="0"/>
          </a:p>
        </p:txBody>
      </p:sp>
      <p:sp>
        <p:nvSpPr>
          <p:cNvPr id="3" name="2 Título"/>
          <p:cNvSpPr>
            <a:spLocks noGrp="1"/>
          </p:cNvSpPr>
          <p:nvPr>
            <p:ph type="title"/>
          </p:nvPr>
        </p:nvSpPr>
        <p:spPr/>
        <p:txBody>
          <a:bodyPr/>
          <a:lstStyle/>
          <a:p>
            <a:pPr algn="ctr"/>
            <a:r>
              <a:rPr lang="es-MX" dirty="0" smtClean="0"/>
              <a:t>El acto </a:t>
            </a:r>
            <a:r>
              <a:rPr lang="es-MX" dirty="0" err="1" smtClean="0"/>
              <a:t>notificatorio</a:t>
            </a:r>
            <a:endParaRPr lang="es-A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dirty="0" smtClean="0"/>
              <a:t>Clasificación de los actos </a:t>
            </a:r>
            <a:r>
              <a:rPr lang="es-MX" dirty="0" err="1" smtClean="0"/>
              <a:t>notificatorios</a:t>
            </a:r>
            <a:endParaRPr lang="es-MX" dirty="0" smtClean="0"/>
          </a:p>
          <a:p>
            <a:pPr algn="just">
              <a:buFont typeface="Arial" pitchFamily="34" charset="0"/>
              <a:buChar char="•"/>
            </a:pPr>
            <a:r>
              <a:rPr lang="es-MX" dirty="0" smtClean="0"/>
              <a:t>1) Según el contenido: a) intimación, b) comunicación declarativa, c) comunicación resolutiva, d) constitución en mora.</a:t>
            </a:r>
          </a:p>
          <a:p>
            <a:pPr algn="just">
              <a:buFont typeface="Arial" pitchFamily="34" charset="0"/>
              <a:buChar char="•"/>
            </a:pPr>
            <a:r>
              <a:rPr lang="es-MX" dirty="0" smtClean="0"/>
              <a:t>2) Por el medio empleado: a) personal, b) escrito, c) telegrama y carta documento, d) providencia notarial, e) autoridad administrativa, etc.</a:t>
            </a:r>
          </a:p>
          <a:p>
            <a:pPr algn="just">
              <a:buFont typeface="Arial" pitchFamily="34" charset="0"/>
              <a:buChar char="•"/>
            </a:pPr>
            <a:r>
              <a:rPr lang="es-MX" dirty="0" smtClean="0"/>
              <a:t>3) Por la forma: formales (art. 240, renuncia del trabajador), no formales.</a:t>
            </a:r>
            <a:endParaRPr lang="es-AR" dirty="0"/>
          </a:p>
        </p:txBody>
      </p:sp>
      <p:sp>
        <p:nvSpPr>
          <p:cNvPr id="3" name="2 Título"/>
          <p:cNvSpPr>
            <a:spLocks noGrp="1"/>
          </p:cNvSpPr>
          <p:nvPr>
            <p:ph type="title"/>
          </p:nvPr>
        </p:nvSpPr>
        <p:spPr/>
        <p:txBody>
          <a:bodyPr/>
          <a:lstStyle/>
          <a:p>
            <a:pPr algn="ctr"/>
            <a:r>
              <a:rPr lang="es-MX" dirty="0" smtClean="0"/>
              <a:t>El acto </a:t>
            </a:r>
            <a:r>
              <a:rPr lang="es-MX" dirty="0" err="1" smtClean="0"/>
              <a:t>notificatorio</a:t>
            </a:r>
            <a:endParaRPr lang="es-A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pPr algn="ctr"/>
            <a:r>
              <a:rPr lang="es-MX" dirty="0" smtClean="0"/>
              <a:t>Las notificaciones postales en el derecho del trabajo</a:t>
            </a:r>
            <a:endParaRPr lang="es-AR" dirty="0"/>
          </a:p>
        </p:txBody>
      </p:sp>
      <p:sp>
        <p:nvSpPr>
          <p:cNvPr id="5" name="4 Marcador de contenido"/>
          <p:cNvSpPr>
            <a:spLocks noGrp="1"/>
          </p:cNvSpPr>
          <p:nvPr>
            <p:ph idx="1"/>
          </p:nvPr>
        </p:nvSpPr>
        <p:spPr>
          <a:xfrm>
            <a:off x="467544" y="1628800"/>
            <a:ext cx="8229600" cy="4525963"/>
          </a:xfrm>
        </p:spPr>
        <p:txBody>
          <a:bodyPr>
            <a:normAutofit fontScale="40000" lnSpcReduction="20000"/>
          </a:bodyPr>
          <a:lstStyle/>
          <a:p>
            <a:pPr>
              <a:buNone/>
            </a:pPr>
            <a:r>
              <a:rPr lang="es-MX" sz="6000" u="sng" dirty="0" smtClean="0"/>
              <a:t>Marco regulatorio</a:t>
            </a:r>
            <a:r>
              <a:rPr lang="es-MX" sz="6000" dirty="0" smtClean="0"/>
              <a:t>:</a:t>
            </a:r>
          </a:p>
          <a:p>
            <a:pPr>
              <a:buNone/>
            </a:pPr>
            <a:endParaRPr lang="es-MX" sz="6000" dirty="0" smtClean="0"/>
          </a:p>
          <a:p>
            <a:pPr algn="just">
              <a:buFont typeface="Arial" charset="0"/>
              <a:buChar char="•"/>
            </a:pPr>
            <a:r>
              <a:rPr lang="es-MX" sz="6000" dirty="0" smtClean="0"/>
              <a:t>Ley de Contrato de Trabajo: Arts. 10, 12, 57, 62, 63, 242, 243, entre otros.</a:t>
            </a:r>
          </a:p>
          <a:p>
            <a:pPr algn="just">
              <a:buFont typeface="Arial" charset="0"/>
              <a:buChar char="•"/>
            </a:pPr>
            <a:endParaRPr lang="es-MX" sz="6000" dirty="0" smtClean="0"/>
          </a:p>
          <a:p>
            <a:pPr algn="just">
              <a:buFont typeface="Arial" charset="0"/>
              <a:buChar char="•"/>
            </a:pPr>
            <a:r>
              <a:rPr lang="es-MX" sz="6000" dirty="0" smtClean="0"/>
              <a:t>Reglamentarias del servicio de correo: Ley </a:t>
            </a:r>
            <a:r>
              <a:rPr lang="es-MX" sz="6000" dirty="0" err="1" smtClean="0"/>
              <a:t>Nac</a:t>
            </a:r>
            <a:r>
              <a:rPr lang="es-MX" sz="6000" dirty="0" smtClean="0"/>
              <a:t>. de Telecomunicaciones (19.978); Ley 20.216 de regulación general de los servicios postales; Ley 23789; Ley 24.487 (complementaria), Res MTSS 558/98 (diseño del formulario de telegrama)</a:t>
            </a:r>
          </a:p>
          <a:p>
            <a:pPr algn="just">
              <a:buNone/>
            </a:pPr>
            <a:endParaRPr lang="es-MX" sz="6000" dirty="0" smtClean="0"/>
          </a:p>
          <a:p>
            <a:pPr algn="just">
              <a:buFont typeface="Arial" charset="0"/>
              <a:buChar char="•"/>
            </a:pPr>
            <a:r>
              <a:rPr lang="es-MX" sz="6000" dirty="0" smtClean="0"/>
              <a:t>Manual de procedimientos y servicios del Correo Argentino</a:t>
            </a:r>
          </a:p>
          <a:p>
            <a:pPr>
              <a:buFont typeface="Arial" charset="0"/>
              <a:buChar char="•"/>
            </a:pPr>
            <a:endParaRPr lang="es-MX" dirty="0" smtClean="0"/>
          </a:p>
          <a:p>
            <a:pPr>
              <a:buFont typeface="Arial" charset="0"/>
              <a:buChar char="•"/>
            </a:pPr>
            <a:endParaRPr lang="es-MX" dirty="0" smtClean="0"/>
          </a:p>
          <a:p>
            <a:pPr algn="just">
              <a:buNone/>
            </a:pPr>
            <a:endParaRPr lang="es-MX" dirty="0" smtClean="0"/>
          </a:p>
          <a:p>
            <a:pPr>
              <a:buNone/>
            </a:pPr>
            <a:endParaRPr lang="es-MX" dirty="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MX" dirty="0" smtClean="0"/>
          </a:p>
          <a:p>
            <a:r>
              <a:rPr lang="es-MX" dirty="0" smtClean="0"/>
              <a:t>Principios aplicables:</a:t>
            </a:r>
          </a:p>
          <a:p>
            <a:pPr>
              <a:buNone/>
            </a:pPr>
            <a:endParaRPr lang="es-MX" dirty="0" smtClean="0"/>
          </a:p>
          <a:p>
            <a:pPr>
              <a:buFontTx/>
              <a:buChar char="-"/>
            </a:pPr>
            <a:r>
              <a:rPr lang="es-MX" dirty="0" smtClean="0"/>
              <a:t>Defensa (art. 18 CN)</a:t>
            </a:r>
          </a:p>
          <a:p>
            <a:pPr>
              <a:buNone/>
            </a:pPr>
            <a:endParaRPr lang="es-MX" dirty="0" smtClean="0"/>
          </a:p>
          <a:p>
            <a:pPr algn="just">
              <a:buFontTx/>
              <a:buChar char="-"/>
            </a:pPr>
            <a:r>
              <a:rPr lang="es-MX" dirty="0" smtClean="0"/>
              <a:t>Inherentes al envío y recepción: 1) receptividad, 2) deber de diligencia del emisor, 3) deber de diligencia del receptor, 4) buena fe del emisor, 5) buena fe del receptor.</a:t>
            </a:r>
            <a:endParaRPr lang="es-AR" dirty="0"/>
          </a:p>
        </p:txBody>
      </p:sp>
      <p:sp>
        <p:nvSpPr>
          <p:cNvPr id="3" name="2 Título"/>
          <p:cNvSpPr>
            <a:spLocks noGrp="1"/>
          </p:cNvSpPr>
          <p:nvPr>
            <p:ph type="title"/>
          </p:nvPr>
        </p:nvSpPr>
        <p:spPr/>
        <p:txBody>
          <a:bodyPr>
            <a:normAutofit fontScale="90000"/>
          </a:bodyPr>
          <a:lstStyle/>
          <a:p>
            <a:pPr algn="ctr"/>
            <a:r>
              <a:rPr lang="es-MX" dirty="0" smtClean="0"/>
              <a:t>Las notificaciones postales en el derecho del trabajo</a:t>
            </a:r>
            <a:endParaRPr lang="es-A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MX" dirty="0" smtClean="0"/>
          </a:p>
          <a:p>
            <a:r>
              <a:rPr lang="es-MX" dirty="0" smtClean="0"/>
              <a:t>Reacción frente a la comunicación: </a:t>
            </a:r>
          </a:p>
          <a:p>
            <a:pPr>
              <a:buFont typeface="Arial" charset="0"/>
              <a:buChar char="•"/>
            </a:pPr>
            <a:r>
              <a:rPr lang="es-MX" dirty="0" smtClean="0"/>
              <a:t>Continuación del vínculo laboral</a:t>
            </a:r>
          </a:p>
          <a:p>
            <a:pPr>
              <a:buFont typeface="Arial" charset="0"/>
              <a:buChar char="•"/>
            </a:pPr>
            <a:r>
              <a:rPr lang="es-MX" dirty="0" smtClean="0"/>
              <a:t>Deber de explicarse</a:t>
            </a:r>
          </a:p>
          <a:p>
            <a:pPr>
              <a:buFont typeface="Arial" charset="0"/>
              <a:buChar char="•"/>
            </a:pPr>
            <a:r>
              <a:rPr lang="es-MX" dirty="0" smtClean="0"/>
              <a:t>Irrenunciabilidad de derechos</a:t>
            </a:r>
          </a:p>
          <a:p>
            <a:pPr>
              <a:buFont typeface="Arial" charset="0"/>
              <a:buChar char="•"/>
            </a:pPr>
            <a:endParaRPr lang="es-MX" dirty="0" smtClean="0"/>
          </a:p>
          <a:p>
            <a:r>
              <a:rPr lang="es-MX" dirty="0" smtClean="0"/>
              <a:t>Plena vigencia de los principios de derecho del trabajo.</a:t>
            </a:r>
            <a:endParaRPr lang="es-AR" dirty="0" smtClean="0"/>
          </a:p>
        </p:txBody>
      </p:sp>
      <p:sp>
        <p:nvSpPr>
          <p:cNvPr id="3" name="2 Título"/>
          <p:cNvSpPr>
            <a:spLocks noGrp="1"/>
          </p:cNvSpPr>
          <p:nvPr>
            <p:ph type="title"/>
          </p:nvPr>
        </p:nvSpPr>
        <p:spPr/>
        <p:txBody>
          <a:bodyPr>
            <a:normAutofit fontScale="90000"/>
          </a:bodyPr>
          <a:lstStyle/>
          <a:p>
            <a:pPr algn="ctr"/>
            <a:r>
              <a:rPr lang="es-MX" dirty="0" smtClean="0"/>
              <a:t>Las notificaciones postales en el derecho del trabajo</a:t>
            </a:r>
            <a:endParaRPr lang="es-A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3609</TotalTime>
  <Words>1708</Words>
  <Application>Microsoft Office PowerPoint</Application>
  <PresentationFormat>Presentación en pantalla (4:3)</PresentationFormat>
  <Paragraphs>191</Paragraphs>
  <Slides>31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31</vt:i4>
      </vt:variant>
    </vt:vector>
  </HeadingPairs>
  <TitlesOfParts>
    <vt:vector size="39" baseType="lpstr">
      <vt:lpstr>Arial</vt:lpstr>
      <vt:lpstr>Century Gothic</vt:lpstr>
      <vt:lpstr>Lucida Sans Unicode</vt:lpstr>
      <vt:lpstr>Verdana</vt:lpstr>
      <vt:lpstr>Wingdings</vt:lpstr>
      <vt:lpstr>Wingdings 2</vt:lpstr>
      <vt:lpstr>Wingdings 3</vt:lpstr>
      <vt:lpstr>Concurrencia</vt:lpstr>
      <vt:lpstr>TALLER DE DERECHO PROCESAL DEL TRABAJO  ¿Cómo hacer un juicio laboral?</vt:lpstr>
      <vt:lpstr>¿Tanto lío por unas cartas?</vt:lpstr>
      <vt:lpstr>El acto notificatorio</vt:lpstr>
      <vt:lpstr>El acto notificatorio</vt:lpstr>
      <vt:lpstr>El acto notificatorio</vt:lpstr>
      <vt:lpstr>El acto notificatorio</vt:lpstr>
      <vt:lpstr>Las notificaciones postales en el derecho del trabajo</vt:lpstr>
      <vt:lpstr>Las notificaciones postales en el derecho del trabajo</vt:lpstr>
      <vt:lpstr>Las notificaciones postales en el derecho del trabajo</vt:lpstr>
      <vt:lpstr>Las notificaciones postales en el derecho del trabajo</vt:lpstr>
      <vt:lpstr>Las notificaciones postales en el derecho del trabajo</vt:lpstr>
      <vt:lpstr>Algunas cuestiones prácticas</vt:lpstr>
      <vt:lpstr>Algunas cuestiones prácticas</vt:lpstr>
      <vt:lpstr>Algunas cuestiones prácticas</vt:lpstr>
      <vt:lpstr>Algunas cuestiones prácticas</vt:lpstr>
      <vt:lpstr>Algunas cuestiones prácticas</vt:lpstr>
      <vt:lpstr>Cargas de comunicación</vt:lpstr>
      <vt:lpstr>Cargas de comunicación</vt:lpstr>
      <vt:lpstr>El silencio y sus consecuencias</vt:lpstr>
      <vt:lpstr>El silencio y sus consecuencias</vt:lpstr>
      <vt:lpstr>El silencio y sus consecuencias</vt:lpstr>
      <vt:lpstr>Plazos para contestar las intimaciones laborales </vt:lpstr>
      <vt:lpstr>Plazos para contestar las intimaciones laborales </vt:lpstr>
      <vt:lpstr>Intimaciones Telegráficas</vt:lpstr>
      <vt:lpstr>Intimaciones telegráficas</vt:lpstr>
      <vt:lpstr>La comunicación del despido</vt:lpstr>
      <vt:lpstr>La comunicación del despido</vt:lpstr>
      <vt:lpstr>La comunicación del despido</vt:lpstr>
      <vt:lpstr>Término de guarda</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DERECHO PROCESAL LABORAL ¿Cómo hacer un juicio laboral?</dc:title>
  <dc:creator>Nacho</dc:creator>
  <cp:lastModifiedBy>Laura Bazzana</cp:lastModifiedBy>
  <cp:revision>64</cp:revision>
  <dcterms:created xsi:type="dcterms:W3CDTF">2017-08-19T20:12:24Z</dcterms:created>
  <dcterms:modified xsi:type="dcterms:W3CDTF">2019-08-06T19:22:51Z</dcterms:modified>
</cp:coreProperties>
</file>