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</p:sldMasterIdLst>
  <p:sldIdLst>
    <p:sldId id="257" r:id="rId2"/>
    <p:sldId id="304" r:id="rId3"/>
    <p:sldId id="277" r:id="rId4"/>
    <p:sldId id="280" r:id="rId5"/>
    <p:sldId id="305" r:id="rId6"/>
    <p:sldId id="306" r:id="rId7"/>
    <p:sldId id="307" r:id="rId8"/>
    <p:sldId id="281" r:id="rId9"/>
    <p:sldId id="308" r:id="rId10"/>
    <p:sldId id="309" r:id="rId11"/>
    <p:sldId id="310" r:id="rId12"/>
    <p:sldId id="311" r:id="rId13"/>
    <p:sldId id="276" r:id="rId1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8297178-895F-234B-B0C9-D74390EECD75}" type="datetimeFigureOut">
              <a:rPr lang="es-ES" smtClean="0"/>
              <a:t>27/8/19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BEBE0EB-ECAB-CE43-9A0A-A5F91B9362A7}" type="slidenum">
              <a:rPr lang="es-ES" smtClean="0"/>
              <a:t>‹Nr.›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5400" dirty="0" smtClean="0">
                <a:solidFill>
                  <a:srgbClr val="073E87"/>
                </a:solidFill>
                <a:cs typeface="Bookman Old Style"/>
              </a:rPr>
              <a:t>Excepciones y Reconvención </a:t>
            </a:r>
            <a:br>
              <a:rPr lang="es-ES" sz="5400" dirty="0" smtClean="0">
                <a:solidFill>
                  <a:srgbClr val="073E87"/>
                </a:solidFill>
                <a:cs typeface="Bookman Old Style"/>
              </a:rPr>
            </a:br>
            <a:r>
              <a:rPr lang="es-ES" sz="2400" dirty="0" smtClean="0">
                <a:solidFill>
                  <a:srgbClr val="073E87"/>
                </a:solidFill>
                <a:cs typeface="Bookman Old Style"/>
              </a:rPr>
              <a:t> (Código de Procedimiento Laboral de Santa Fe)</a:t>
            </a:r>
            <a:endParaRPr lang="es-ES" sz="2400" dirty="0">
              <a:solidFill>
                <a:srgbClr val="073E87"/>
              </a:solidFill>
              <a:cs typeface="Bookman Old Style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sz="2400" dirty="0">
              <a:solidFill>
                <a:srgbClr val="073E87"/>
              </a:solidFill>
              <a:latin typeface="Book Antiqua"/>
              <a:cs typeface="Book Antiqua"/>
            </a:endParaRPr>
          </a:p>
          <a:p>
            <a:r>
              <a:rPr lang="es-ES" sz="2400" dirty="0" smtClean="0">
                <a:solidFill>
                  <a:srgbClr val="073E87"/>
                </a:solidFill>
                <a:latin typeface="Book Antiqua"/>
                <a:cs typeface="Book Antiqua"/>
              </a:rPr>
              <a:t>Guillermo Carro</a:t>
            </a:r>
            <a:endParaRPr lang="es-ES" sz="2400" dirty="0">
              <a:solidFill>
                <a:srgbClr val="073E87"/>
              </a:solidFill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795247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03707" y="2067050"/>
            <a:ext cx="8628043" cy="4670150"/>
          </a:xfrm>
        </p:spPr>
        <p:txBody>
          <a:bodyPr>
            <a:normAutofit/>
          </a:bodyPr>
          <a:lstStyle/>
          <a:p>
            <a:pPr lvl="0" algn="just">
              <a:buFont typeface="Wingdings" charset="2"/>
              <a:buChar char="ü"/>
            </a:pPr>
            <a:endParaRPr lang="es-ES_tradnl" dirty="0" smtClean="0"/>
          </a:p>
          <a:p>
            <a:pPr lvl="0" algn="just">
              <a:buFont typeface="Wingdings" charset="2"/>
              <a:buChar char="ü"/>
            </a:pPr>
            <a:endParaRPr lang="es-ES_tradnl" dirty="0"/>
          </a:p>
          <a:p>
            <a:pPr lvl="0" algn="just">
              <a:buFont typeface="Wingdings" charset="2"/>
              <a:buChar char="ü"/>
            </a:pPr>
            <a:r>
              <a:rPr lang="es-ES_tradnl" sz="3200" dirty="0"/>
              <a:t>Art. 47, inciso g) – Interposición.</a:t>
            </a:r>
          </a:p>
          <a:p>
            <a:pPr lvl="0" algn="just">
              <a:buFont typeface="Wingdings" charset="2"/>
              <a:buChar char="ü"/>
            </a:pPr>
            <a:r>
              <a:rPr lang="es-ES_tradnl" sz="3200" dirty="0"/>
              <a:t>Art. 49 Término para contestarla – Requisitos.</a:t>
            </a:r>
          </a:p>
          <a:p>
            <a:pPr algn="just">
              <a:buFont typeface="Wingdings" charset="2"/>
              <a:buChar char="ü"/>
            </a:pPr>
            <a:r>
              <a:rPr lang="es-ES_tradnl" sz="3200" dirty="0"/>
              <a:t>Art. 50 – Incontestación de la reconvención – Efectos. </a:t>
            </a: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dirty="0" smtClean="0"/>
              <a:t>Normativa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848363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48487" y="2277948"/>
            <a:ext cx="8683263" cy="44316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endParaRPr lang="es-ES_tradnl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es-ES_tradnl" sz="3200" dirty="0" smtClean="0"/>
              <a:t>“</a:t>
            </a:r>
            <a:r>
              <a:rPr lang="es-ES_tradnl" sz="3200" dirty="0"/>
              <a:t>g) la </a:t>
            </a:r>
            <a:r>
              <a:rPr lang="es-ES_tradnl" sz="3200" dirty="0" smtClean="0"/>
              <a:t>reconvención, </a:t>
            </a:r>
            <a:r>
              <a:rPr lang="es-ES_tradnl" sz="3200" dirty="0"/>
              <a:t>si </a:t>
            </a:r>
            <a:r>
              <a:rPr lang="es-ES_tradnl" sz="3200" dirty="0" smtClean="0"/>
              <a:t>correspondiere”</a:t>
            </a:r>
            <a:r>
              <a:rPr lang="es-ES_tradnl" sz="3200" dirty="0"/>
              <a:t/>
            </a:r>
            <a:br>
              <a:rPr lang="es-ES_tradnl" sz="3200" dirty="0"/>
            </a:br>
            <a:endParaRPr lang="es-ES_tradnl" sz="32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dirty="0"/>
              <a:t>Art. 47, inciso g) 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Interposición</a:t>
            </a:r>
            <a:r>
              <a:rPr lang="es-ES_trad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778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48487" y="2485032"/>
            <a:ext cx="8683263" cy="422455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ES_tradnl" sz="3200" dirty="0" smtClean="0"/>
              <a:t>“</a:t>
            </a:r>
            <a:r>
              <a:rPr lang="es-ES_tradnl" sz="3200" dirty="0"/>
              <a:t>De la </a:t>
            </a:r>
            <a:r>
              <a:rPr lang="es-ES_tradnl" sz="3200" dirty="0" smtClean="0"/>
              <a:t>reconvención </a:t>
            </a:r>
            <a:r>
              <a:rPr lang="es-ES_tradnl" sz="3200" dirty="0"/>
              <a:t>interpuesta se </a:t>
            </a:r>
            <a:r>
              <a:rPr lang="es-ES_tradnl" sz="3200" dirty="0" smtClean="0"/>
              <a:t>correrá </a:t>
            </a:r>
            <a:r>
              <a:rPr lang="es-ES_tradnl" sz="3200" dirty="0"/>
              <a:t>traslado al actor por el </a:t>
            </a:r>
            <a:r>
              <a:rPr lang="es-ES_tradnl" sz="3200" dirty="0" smtClean="0"/>
              <a:t>término </a:t>
            </a:r>
            <a:r>
              <a:rPr lang="es-ES_tradnl" sz="3200" dirty="0"/>
              <a:t>de </a:t>
            </a:r>
            <a:r>
              <a:rPr lang="es-ES_tradnl" sz="3200" b="1" u="sng" dirty="0"/>
              <a:t>diez días</a:t>
            </a:r>
            <a:r>
              <a:rPr lang="es-ES_tradnl" sz="3200" dirty="0"/>
              <a:t>, debiendo en su </a:t>
            </a:r>
            <a:r>
              <a:rPr lang="es-ES_tradnl" sz="3200" dirty="0" smtClean="0"/>
              <a:t>presentación </a:t>
            </a:r>
            <a:r>
              <a:rPr lang="es-ES_tradnl" sz="3200" dirty="0"/>
              <a:t>y en el responde, cumplimentarse los </a:t>
            </a:r>
            <a:r>
              <a:rPr lang="es-ES_tradnl" sz="3200" b="1" u="sng" dirty="0"/>
              <a:t>requisitos</a:t>
            </a:r>
            <a:r>
              <a:rPr lang="es-ES_tradnl" sz="3200" dirty="0"/>
              <a:t> de los </a:t>
            </a:r>
            <a:r>
              <a:rPr lang="es-ES_tradnl" sz="3200" dirty="0" smtClean="0"/>
              <a:t>Artículos </a:t>
            </a:r>
            <a:r>
              <a:rPr lang="es-ES_tradnl" sz="3200" dirty="0"/>
              <a:t>39 y 47 de este </a:t>
            </a:r>
            <a:r>
              <a:rPr lang="es-ES_tradnl" sz="3200" dirty="0" smtClean="0"/>
              <a:t>Código. </a:t>
            </a:r>
          </a:p>
          <a:p>
            <a:pPr marL="0" indent="0">
              <a:buNone/>
            </a:pPr>
            <a:r>
              <a:rPr lang="es-ES_tradnl" sz="3200" u="sng" dirty="0" smtClean="0"/>
              <a:t>No será </a:t>
            </a:r>
            <a:r>
              <a:rPr lang="es-ES_tradnl" sz="3200" u="sng" dirty="0"/>
              <a:t>admisible la </a:t>
            </a:r>
            <a:r>
              <a:rPr lang="es-ES_tradnl" sz="3200" u="sng" dirty="0" smtClean="0"/>
              <a:t>reconvención </a:t>
            </a:r>
            <a:r>
              <a:rPr lang="es-ES_tradnl" sz="3200" u="sng" dirty="0"/>
              <a:t>cuando</a:t>
            </a:r>
            <a:r>
              <a:rPr lang="es-ES_tradnl" sz="3200" dirty="0" smtClean="0"/>
              <a:t>:</a:t>
            </a:r>
          </a:p>
          <a:p>
            <a:pPr marL="0" indent="0">
              <a:buNone/>
            </a:pPr>
            <a:r>
              <a:rPr lang="es-ES_tradnl" sz="3200" dirty="0" smtClean="0"/>
              <a:t>a</a:t>
            </a:r>
            <a:r>
              <a:rPr lang="es-ES_tradnl" sz="3200" dirty="0"/>
              <a:t>) el objeto del juicio </a:t>
            </a:r>
            <a:r>
              <a:rPr lang="es-ES_tradnl" sz="3200" dirty="0" smtClean="0"/>
              <a:t>fuere, exclusivamente</a:t>
            </a:r>
            <a:r>
              <a:rPr lang="es-ES_tradnl" sz="3200" dirty="0"/>
              <a:t>, el </a:t>
            </a:r>
            <a:r>
              <a:rPr lang="es-ES_tradnl" sz="3200" dirty="0" smtClean="0"/>
              <a:t>cobro </a:t>
            </a:r>
            <a:r>
              <a:rPr lang="es-ES_tradnl" sz="3200" dirty="0"/>
              <a:t>de remuneraciones; </a:t>
            </a:r>
          </a:p>
          <a:p>
            <a:pPr marL="0" indent="0">
              <a:buNone/>
            </a:pPr>
            <a:r>
              <a:rPr lang="es-ES_tradnl" sz="3200" dirty="0"/>
              <a:t>b)  se demandare </a:t>
            </a:r>
            <a:r>
              <a:rPr lang="es-ES_tradnl" sz="3200" dirty="0" smtClean="0"/>
              <a:t>únicamente el desalojo;</a:t>
            </a:r>
            <a:endParaRPr lang="es-ES_tradnl" sz="3200" dirty="0"/>
          </a:p>
          <a:p>
            <a:pPr marL="0" indent="0">
              <a:buNone/>
            </a:pPr>
            <a:r>
              <a:rPr lang="es-ES_tradnl" sz="3200" dirty="0"/>
              <a:t>c)  se reclamen </a:t>
            </a:r>
            <a:r>
              <a:rPr lang="es-ES_tradnl" sz="3200" dirty="0" smtClean="0"/>
              <a:t>indemnizaciones por accidente de trabajo o enfermedad profesional</a:t>
            </a:r>
            <a:r>
              <a:rPr lang="es-ES_tradnl" sz="3200" dirty="0"/>
              <a:t>; </a:t>
            </a:r>
          </a:p>
          <a:p>
            <a:pPr marL="0" indent="0">
              <a:buNone/>
            </a:pPr>
            <a:r>
              <a:rPr lang="es-ES_tradnl" sz="3200" dirty="0"/>
              <a:t>d)  se utilicen los </a:t>
            </a:r>
            <a:r>
              <a:rPr lang="es-ES_tradnl" sz="3200" dirty="0" smtClean="0"/>
              <a:t>procedimientos abreviados previstos en </a:t>
            </a:r>
            <a:r>
              <a:rPr lang="es-ES_tradnl" sz="3200" dirty="0"/>
              <a:t>este </a:t>
            </a:r>
            <a:r>
              <a:rPr lang="es-ES_tradnl" sz="3200" dirty="0" smtClean="0"/>
              <a:t>Código. ”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dirty="0" smtClean="0"/>
              <a:t>Art</a:t>
            </a:r>
            <a:r>
              <a:rPr lang="es-ES_tradnl" dirty="0"/>
              <a:t>. 49 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Término </a:t>
            </a:r>
            <a:r>
              <a:rPr lang="es-ES_tradnl" dirty="0"/>
              <a:t>para contestarla – Requisitos.</a:t>
            </a:r>
          </a:p>
        </p:txBody>
      </p:sp>
    </p:spTree>
    <p:extLst>
      <p:ext uri="{BB962C8B-B14F-4D97-AF65-F5344CB8AC3E}">
        <p14:creationId xmlns:p14="http://schemas.microsoft.com/office/powerpoint/2010/main" val="517139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marL="0" indent="0" algn="ctr">
              <a:buNone/>
            </a:pPr>
            <a:r>
              <a:rPr lang="es-ES" sz="4800" dirty="0" smtClean="0">
                <a:latin typeface="Book Antiqua"/>
                <a:cs typeface="Book Antiqua"/>
              </a:rPr>
              <a:t>MUCHAS GRACIAS!</a:t>
            </a:r>
            <a:endParaRPr lang="es-ES" sz="4800" dirty="0">
              <a:latin typeface="Book Antiqua"/>
              <a:cs typeface="Book Antiqua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5366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45123" y="2675466"/>
            <a:ext cx="8600432" cy="3965093"/>
          </a:xfrm>
        </p:spPr>
        <p:txBody>
          <a:bodyPr/>
          <a:lstStyle/>
          <a:p>
            <a:pPr marL="0" indent="0">
              <a:buNone/>
            </a:pPr>
            <a:r>
              <a:rPr lang="es-ES_tradnl" sz="3200" b="1" u="sng" dirty="0" smtClean="0"/>
              <a:t>Concepto.</a:t>
            </a:r>
          </a:p>
          <a:p>
            <a:pPr marL="0" indent="0">
              <a:buNone/>
            </a:pPr>
            <a:endParaRPr lang="es-ES_tradnl" i="1" dirty="0"/>
          </a:p>
          <a:p>
            <a:pPr marL="0" indent="0" algn="just">
              <a:buNone/>
            </a:pPr>
            <a:r>
              <a:rPr lang="es-ES_tradnl" sz="3200" dirty="0" smtClean="0"/>
              <a:t>“</a:t>
            </a:r>
            <a:r>
              <a:rPr lang="es-ES_tradnl" sz="3200" dirty="0"/>
              <a:t>Es la defensa dirigida a paralizar el ejercicio de una acción o a destruir su eficacia jurídica fundada en una omisión procesal o en una norma sustancial.</a:t>
            </a:r>
            <a:r>
              <a:rPr lang="es-ES_tradnl" sz="3200" dirty="0" smtClean="0"/>
              <a:t>” (Peyrano).</a:t>
            </a:r>
            <a:endParaRPr lang="es-ES_tradnl" sz="3200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dirty="0" smtClean="0"/>
              <a:t>Excepciones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1340003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03707" y="2067050"/>
            <a:ext cx="8628043" cy="4670150"/>
          </a:xfrm>
        </p:spPr>
        <p:txBody>
          <a:bodyPr>
            <a:normAutofit/>
          </a:bodyPr>
          <a:lstStyle/>
          <a:p>
            <a:pPr lvl="0" algn="just">
              <a:buFont typeface="Wingdings" charset="2"/>
              <a:buChar char="ü"/>
            </a:pPr>
            <a:endParaRPr lang="es-ES_tradnl" dirty="0" smtClean="0"/>
          </a:p>
          <a:p>
            <a:pPr lvl="0" algn="just">
              <a:buFont typeface="Wingdings" charset="2"/>
              <a:buChar char="ü"/>
            </a:pPr>
            <a:endParaRPr lang="es-ES_tradnl" dirty="0"/>
          </a:p>
          <a:p>
            <a:pPr lvl="0" algn="just">
              <a:buFont typeface="Wingdings" charset="2"/>
              <a:buChar char="ü"/>
            </a:pPr>
            <a:r>
              <a:rPr lang="es-ES_tradnl" sz="3200" dirty="0" smtClean="0"/>
              <a:t>Art</a:t>
            </a:r>
            <a:r>
              <a:rPr lang="es-ES_tradnl" sz="3200" dirty="0"/>
              <a:t>. 47, inciso d) – Interposición</a:t>
            </a:r>
            <a:r>
              <a:rPr lang="es-ES_tradnl" sz="3200" dirty="0" smtClean="0"/>
              <a:t>.</a:t>
            </a:r>
          </a:p>
          <a:p>
            <a:pPr marL="0" lvl="0" indent="0" algn="just">
              <a:buNone/>
            </a:pPr>
            <a:endParaRPr lang="es-ES_tradnl" sz="3200" dirty="0"/>
          </a:p>
          <a:p>
            <a:pPr lvl="0" algn="just">
              <a:buFont typeface="Wingdings" charset="2"/>
              <a:buChar char="ü"/>
            </a:pPr>
            <a:r>
              <a:rPr lang="es-ES_tradnl" sz="3200" dirty="0"/>
              <a:t>Art. 47 bis – Tramite. </a:t>
            </a:r>
            <a:endParaRPr lang="es-ES" dirty="0" smtClean="0"/>
          </a:p>
          <a:p>
            <a:pPr>
              <a:buFont typeface="Wingdings" charset="2"/>
              <a:buChar char="ü"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dirty="0" smtClean="0"/>
              <a:t>Normativa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1195531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48487" y="2277948"/>
            <a:ext cx="8683263" cy="44316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endParaRPr lang="es-ES_tradnl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es-ES_tradnl" sz="3200" dirty="0" smtClean="0"/>
              <a:t>“d) todas las excepciones formales y de fondo, acompañando u ofreciendo </a:t>
            </a:r>
            <a:r>
              <a:rPr lang="es-ES" sz="3200" dirty="0" smtClean="0"/>
              <a:t>l</a:t>
            </a:r>
            <a:r>
              <a:rPr lang="es-ES_tradnl" sz="3200" dirty="0" smtClean="0"/>
              <a:t>as pruebas pertinentes”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ES_tradnl" sz="32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es-ES_tradnl" sz="3200" u="sng" dirty="0"/>
              <a:t>Carga de la prueba</a:t>
            </a:r>
            <a:r>
              <a:rPr lang="es-ES_tradnl" sz="3200" dirty="0" smtClean="0"/>
              <a:t>.</a:t>
            </a:r>
            <a:endParaRPr lang="es-ES_tradnl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dirty="0"/>
              <a:t>Art. 47, inciso d</a:t>
            </a:r>
            <a:r>
              <a:rPr lang="es-ES_tradnl" dirty="0" smtClean="0"/>
              <a:t>) CPL </a:t>
            </a:r>
            <a:br>
              <a:rPr lang="es-ES_tradnl" dirty="0" smtClean="0"/>
            </a:br>
            <a:r>
              <a:rPr lang="es-ES_tradnl" dirty="0" smtClean="0"/>
              <a:t>Interposición</a:t>
            </a:r>
            <a:r>
              <a:rPr lang="es-ES_trad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8974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58927" y="2675467"/>
            <a:ext cx="8600433" cy="3450696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b="1" u="sng" dirty="0" smtClean="0"/>
              <a:t>De forma (o formales)</a:t>
            </a:r>
            <a:r>
              <a:rPr lang="es-ES_tradnl" dirty="0" smtClean="0"/>
              <a:t>: </a:t>
            </a:r>
            <a:r>
              <a:rPr lang="es-ES_tradnl" dirty="0"/>
              <a:t>Son aquellas que objetan la válida integración de la relación procesal e impiden un pronunciamiento de fondo sobre la pretensión del actor (Ruano)</a:t>
            </a:r>
            <a:r>
              <a:rPr lang="es-ES_tradnl" dirty="0" smtClean="0"/>
              <a:t>. </a:t>
            </a:r>
            <a:r>
              <a:rPr lang="es-ES_tradnl" dirty="0"/>
              <a:t>Afectan a la relación </a:t>
            </a:r>
            <a:r>
              <a:rPr lang="es-ES_tradnl" dirty="0" smtClean="0"/>
              <a:t>procesal.</a:t>
            </a:r>
            <a:endParaRPr lang="es-ES_tradnl" dirty="0"/>
          </a:p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_tradnl" b="1" u="sng" dirty="0"/>
              <a:t>De f</a:t>
            </a:r>
            <a:r>
              <a:rPr lang="es-ES_tradnl" b="1" u="sng" dirty="0" smtClean="0"/>
              <a:t>ondo</a:t>
            </a:r>
            <a:r>
              <a:rPr lang="es-ES_tradnl" dirty="0"/>
              <a:t>: Son aquellas que contradicen la fundamentación misma de la pretensión del actor y procuran una sentencia </a:t>
            </a:r>
            <a:r>
              <a:rPr lang="es-ES_tradnl" dirty="0" smtClean="0"/>
              <a:t>desestimatoria (Ruano). </a:t>
            </a:r>
            <a:r>
              <a:rPr lang="es-ES_tradnl" dirty="0"/>
              <a:t>Afectan a la relación jurídica material.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excepciones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6582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03707" y="2426963"/>
            <a:ext cx="8600433" cy="4182533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es-ES_tradnl" sz="3200" dirty="0" smtClean="0"/>
              <a:t>Incompetencia.</a:t>
            </a:r>
          </a:p>
          <a:p>
            <a:pPr>
              <a:buFont typeface="Wingdings" charset="2"/>
              <a:buChar char="ü"/>
            </a:pPr>
            <a:r>
              <a:rPr lang="es-ES_tradnl" sz="3200" smtClean="0"/>
              <a:t>Falta </a:t>
            </a:r>
            <a:r>
              <a:rPr lang="es-ES_tradnl" sz="3200" dirty="0"/>
              <a:t>de personalidad en el </a:t>
            </a:r>
            <a:r>
              <a:rPr lang="es-ES_tradnl" sz="3200" dirty="0" smtClean="0"/>
              <a:t>actor.</a:t>
            </a:r>
          </a:p>
          <a:p>
            <a:pPr>
              <a:buFont typeface="Wingdings" charset="2"/>
              <a:buChar char="ü"/>
            </a:pPr>
            <a:r>
              <a:rPr lang="es-ES_tradnl" sz="3200" dirty="0"/>
              <a:t>Falta de personería en su </a:t>
            </a:r>
            <a:r>
              <a:rPr lang="es-ES_tradnl" sz="3200" dirty="0" smtClean="0"/>
              <a:t>procurador.</a:t>
            </a:r>
          </a:p>
          <a:p>
            <a:pPr>
              <a:buFont typeface="Wingdings" charset="2"/>
              <a:buChar char="ü"/>
            </a:pPr>
            <a:r>
              <a:rPr lang="es-ES_tradnl" sz="3200" dirty="0"/>
              <a:t>Defecto legal en el modo de proponer la </a:t>
            </a:r>
            <a:r>
              <a:rPr lang="es-ES_tradnl" sz="3200" dirty="0" smtClean="0"/>
              <a:t>demanda.</a:t>
            </a:r>
          </a:p>
          <a:p>
            <a:pPr>
              <a:buFont typeface="Wingdings" charset="2"/>
              <a:buChar char="ü"/>
            </a:pPr>
            <a:r>
              <a:rPr lang="es-ES_tradnl" sz="3200" dirty="0" smtClean="0"/>
              <a:t>Litispendencia.</a:t>
            </a:r>
          </a:p>
          <a:p>
            <a:pPr>
              <a:buFont typeface="Wingdings" charset="2"/>
              <a:buChar char="ü"/>
            </a:pPr>
            <a:r>
              <a:rPr lang="es-ES_tradnl" sz="3200" dirty="0"/>
              <a:t>Cosa </a:t>
            </a:r>
            <a:r>
              <a:rPr lang="es-ES_tradnl" sz="3200" dirty="0" smtClean="0"/>
              <a:t>Juzgada.</a:t>
            </a:r>
          </a:p>
          <a:p>
            <a:pPr>
              <a:buFont typeface="Wingdings" charset="2"/>
              <a:buChar char="ü"/>
            </a:pPr>
            <a:endParaRPr lang="es-ES_tradnl" u="sng" dirty="0" smtClean="0"/>
          </a:p>
          <a:p>
            <a:pPr>
              <a:buFont typeface="Wingdings" charset="2"/>
              <a:buChar char="ü"/>
            </a:pPr>
            <a:endParaRPr lang="es-ES_tradnl" dirty="0" smtClean="0"/>
          </a:p>
          <a:p>
            <a:pPr>
              <a:buFont typeface="Wingdings" charset="2"/>
              <a:buChar char="ü"/>
            </a:pPr>
            <a:endParaRPr lang="es-ES_tradnl" u="sng" dirty="0" smtClean="0"/>
          </a:p>
          <a:p>
            <a:pPr>
              <a:buFont typeface="Wingdings" charset="2"/>
              <a:buChar char="ü"/>
            </a:pPr>
            <a:endParaRPr lang="es-ES_tradnl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Excepciones de forma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2388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097" y="2675467"/>
            <a:ext cx="8641848" cy="4020316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es-ES_tradnl" sz="3600" dirty="0"/>
              <a:t>Falta de legitimación para </a:t>
            </a:r>
            <a:r>
              <a:rPr lang="es-ES_tradnl" sz="3600" dirty="0" smtClean="0"/>
              <a:t>obrar.</a:t>
            </a:r>
          </a:p>
          <a:p>
            <a:pPr>
              <a:buFont typeface="Wingdings" charset="2"/>
              <a:buChar char="ü"/>
            </a:pPr>
            <a:r>
              <a:rPr lang="es-ES_tradnl" sz="3600" dirty="0" smtClean="0"/>
              <a:t>Prescripción.</a:t>
            </a:r>
          </a:p>
          <a:p>
            <a:pPr>
              <a:buFont typeface="Wingdings" charset="2"/>
              <a:buChar char="ü"/>
            </a:pPr>
            <a:r>
              <a:rPr lang="es-ES_tradnl" sz="3600" dirty="0"/>
              <a:t>Excepción de pago (total o parcial</a:t>
            </a:r>
            <a:r>
              <a:rPr lang="es-ES_tradnl" sz="3600" dirty="0" smtClean="0"/>
              <a:t>).</a:t>
            </a:r>
          </a:p>
          <a:p>
            <a:pPr>
              <a:buFont typeface="Wingdings" charset="2"/>
              <a:buChar char="ü"/>
            </a:pPr>
            <a:r>
              <a:rPr lang="es-ES_tradnl" sz="3600" dirty="0" smtClean="0"/>
              <a:t>Caducidad.</a:t>
            </a:r>
          </a:p>
          <a:p>
            <a:pPr>
              <a:buFont typeface="Wingdings" charset="2"/>
              <a:buChar char="ü"/>
            </a:pPr>
            <a:r>
              <a:rPr lang="es-ES_tradnl" sz="3600" dirty="0"/>
              <a:t>Inhabilidad de </a:t>
            </a:r>
            <a:r>
              <a:rPr lang="es-ES_tradnl" sz="3600" dirty="0" smtClean="0"/>
              <a:t>Título.</a:t>
            </a:r>
          </a:p>
          <a:p>
            <a:pPr>
              <a:buFont typeface="Wingdings" charset="2"/>
              <a:buChar char="ü"/>
            </a:pPr>
            <a:endParaRPr lang="es-ES_tradnl" sz="3600" dirty="0" smtClean="0"/>
          </a:p>
          <a:p>
            <a:pPr>
              <a:buFont typeface="Wingdings" charset="2"/>
              <a:buChar char="ü"/>
            </a:pPr>
            <a:endParaRPr lang="es-ES_tradnl" dirty="0" smtClean="0"/>
          </a:p>
          <a:p>
            <a:pPr>
              <a:buFont typeface="Wingdings" charset="2"/>
              <a:buChar char="ü"/>
            </a:pPr>
            <a:endParaRPr lang="es-ES_tradnl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Excepciones de Fondo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6301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76097" y="2388393"/>
            <a:ext cx="8669458" cy="427977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_tradnl" dirty="0" smtClean="0"/>
              <a:t>ARTÍCULO </a:t>
            </a:r>
            <a:r>
              <a:rPr lang="es-ES_tradnl" dirty="0"/>
              <a:t>47 bis Excepciones. </a:t>
            </a:r>
            <a:r>
              <a:rPr lang="es-ES_tradnl" dirty="0" smtClean="0"/>
              <a:t>Oposición </a:t>
            </a:r>
            <a:r>
              <a:rPr lang="es-ES_tradnl" dirty="0"/>
              <a:t>y </a:t>
            </a:r>
            <a:r>
              <a:rPr lang="es-ES_tradnl" dirty="0" smtClean="0"/>
              <a:t>trámite.</a:t>
            </a:r>
            <a:r>
              <a:rPr lang="es-ES_tradnl" dirty="0"/>
              <a:t>- Opuestas excepciones, </a:t>
            </a:r>
            <a:r>
              <a:rPr lang="es-ES_tradnl" b="1" u="sng" dirty="0"/>
              <a:t>el Tribunal determinará </a:t>
            </a:r>
            <a:r>
              <a:rPr lang="es-ES_tradnl" dirty="0"/>
              <a:t>si constituyen </a:t>
            </a:r>
            <a:r>
              <a:rPr lang="es-ES_tradnl" b="1" u="sng" dirty="0"/>
              <a:t>defensas de fondo o si atacan las formas</a:t>
            </a:r>
            <a:r>
              <a:rPr lang="es-ES_tradnl" dirty="0"/>
              <a:t>. </a:t>
            </a:r>
            <a:r>
              <a:rPr lang="es-ES_tradnl" b="1" dirty="0"/>
              <a:t>En el primer caso </a:t>
            </a:r>
            <a:r>
              <a:rPr lang="es-ES_tradnl" dirty="0"/>
              <a:t>se </a:t>
            </a:r>
            <a:r>
              <a:rPr lang="es-ES_tradnl" dirty="0" smtClean="0"/>
              <a:t>correrá </a:t>
            </a:r>
            <a:r>
              <a:rPr lang="es-ES_tradnl" dirty="0"/>
              <a:t>traslado a la contraria pudiendo ser contestadas </a:t>
            </a:r>
            <a:r>
              <a:rPr lang="es-ES_tradnl" b="1" u="sng" dirty="0"/>
              <a:t>hasta</a:t>
            </a:r>
            <a:r>
              <a:rPr lang="es-ES_tradnl" dirty="0"/>
              <a:t> el momento de </a:t>
            </a:r>
            <a:r>
              <a:rPr lang="es-ES_tradnl" dirty="0" smtClean="0"/>
              <a:t>celebración </a:t>
            </a:r>
            <a:r>
              <a:rPr lang="es-ES_tradnl" dirty="0"/>
              <a:t>de la audiencia del </a:t>
            </a:r>
            <a:r>
              <a:rPr lang="es-ES_tradnl" dirty="0" smtClean="0"/>
              <a:t>artículo </a:t>
            </a:r>
            <a:r>
              <a:rPr lang="es-ES_tradnl" dirty="0"/>
              <a:t>51, y </a:t>
            </a:r>
            <a:r>
              <a:rPr lang="es-ES_tradnl" dirty="0" smtClean="0"/>
              <a:t>serán </a:t>
            </a:r>
            <a:r>
              <a:rPr lang="es-ES_tradnl" dirty="0"/>
              <a:t>resueltas en la sentencia definitiva </a:t>
            </a:r>
            <a:r>
              <a:rPr lang="es-ES_tradnl" dirty="0" smtClean="0"/>
              <a:t>incluyéndoselas, </a:t>
            </a:r>
            <a:r>
              <a:rPr lang="es-ES_tradnl" dirty="0"/>
              <a:t>de corresponder, en la </a:t>
            </a:r>
            <a:r>
              <a:rPr lang="es-ES_tradnl" dirty="0" smtClean="0"/>
              <a:t>distribución causídica. </a:t>
            </a:r>
            <a:r>
              <a:rPr lang="es-ES_tradnl" b="1" u="sng" dirty="0"/>
              <a:t>Si </a:t>
            </a:r>
            <a:r>
              <a:rPr lang="es-ES_tradnl" b="1" u="sng" dirty="0" smtClean="0"/>
              <a:t>atañen </a:t>
            </a:r>
            <a:r>
              <a:rPr lang="es-ES_tradnl" b="1" u="sng" dirty="0"/>
              <a:t>a las formas</a:t>
            </a:r>
            <a:r>
              <a:rPr lang="es-ES_tradnl" dirty="0"/>
              <a:t>, se </a:t>
            </a:r>
            <a:r>
              <a:rPr lang="es-ES_tradnl" dirty="0" smtClean="0"/>
              <a:t>correrá </a:t>
            </a:r>
            <a:r>
              <a:rPr lang="es-ES_tradnl" dirty="0"/>
              <a:t>traslado a la contraria para que las conteste dentro del </a:t>
            </a:r>
            <a:r>
              <a:rPr lang="es-ES_tradnl" dirty="0" smtClean="0"/>
              <a:t>término </a:t>
            </a:r>
            <a:r>
              <a:rPr lang="es-ES_tradnl" dirty="0"/>
              <a:t>de </a:t>
            </a:r>
            <a:r>
              <a:rPr lang="es-ES_tradnl" b="1" u="sng" dirty="0"/>
              <a:t>diez días </a:t>
            </a:r>
            <a:r>
              <a:rPr lang="es-ES_tradnl" dirty="0"/>
              <a:t>y, en su caso, ofrezca y </a:t>
            </a:r>
            <a:r>
              <a:rPr lang="es-ES_tradnl" dirty="0" smtClean="0"/>
              <a:t>acompañe </a:t>
            </a:r>
            <a:r>
              <a:rPr lang="es-ES_tradnl" dirty="0"/>
              <a:t>las pruebas pertinentes. Contestado el traslado el juez </a:t>
            </a:r>
            <a:r>
              <a:rPr lang="es-ES_tradnl" dirty="0" smtClean="0"/>
              <a:t>resolverá </a:t>
            </a:r>
            <a:r>
              <a:rPr lang="es-ES_tradnl" dirty="0"/>
              <a:t>de modo inmediato las que pudiere hacerlo con las constancias incorporadas a la causa, o de lo contrario una vez producidas las pruebas, </a:t>
            </a:r>
            <a:r>
              <a:rPr lang="es-ES_tradnl" b="1" u="sng" dirty="0"/>
              <a:t>mereciendo un </a:t>
            </a:r>
            <a:r>
              <a:rPr lang="es-ES_tradnl" b="1" u="sng" dirty="0" smtClean="0"/>
              <a:t>régimen causídico </a:t>
            </a:r>
            <a:r>
              <a:rPr lang="es-ES_tradnl" b="1" u="sng" dirty="0"/>
              <a:t>independiente como un incidente, o sub- incidente</a:t>
            </a:r>
            <a:r>
              <a:rPr lang="es-ES_tradnl" dirty="0"/>
              <a:t>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476385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Art. 47 bis </a:t>
            </a:r>
            <a:r>
              <a:rPr lang="es-ES_tradnl" dirty="0" smtClean="0"/>
              <a:t>CPL</a:t>
            </a:r>
            <a:br>
              <a:rPr lang="es-ES_tradnl" dirty="0" smtClean="0"/>
            </a:br>
            <a:r>
              <a:rPr lang="es-ES_tradnl" dirty="0" smtClean="0"/>
              <a:t>Tramite</a:t>
            </a:r>
            <a:br>
              <a:rPr lang="es-ES_tradnl" dirty="0" smtClean="0"/>
            </a:br>
            <a:r>
              <a:rPr lang="es-ES_tradnl" sz="2800" b="1" dirty="0"/>
              <a:t>Sugerencia / Efectos de la incontestación / Costas</a:t>
            </a:r>
            <a:r>
              <a:rPr lang="es-ES_tradnl" sz="2800" dirty="0"/>
              <a:t>.</a:t>
            </a:r>
            <a:br>
              <a:rPr lang="es-ES_tradnl" sz="2800" dirty="0"/>
            </a:br>
            <a:endParaRPr lang="es-ES" sz="3100" dirty="0"/>
          </a:p>
        </p:txBody>
      </p:sp>
    </p:spTree>
    <p:extLst>
      <p:ext uri="{BB962C8B-B14F-4D97-AF65-F5344CB8AC3E}">
        <p14:creationId xmlns:p14="http://schemas.microsoft.com/office/powerpoint/2010/main" val="944245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62293" y="2675466"/>
            <a:ext cx="8683262" cy="39650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2800" b="1" u="sng" dirty="0"/>
              <a:t>Concepto.</a:t>
            </a:r>
          </a:p>
          <a:p>
            <a:pPr marL="0" indent="0">
              <a:buNone/>
            </a:pPr>
            <a:endParaRPr lang="es-ES_tradnl" sz="2800" i="1" dirty="0"/>
          </a:p>
          <a:p>
            <a:pPr marL="0" indent="0" algn="just">
              <a:buNone/>
            </a:pPr>
            <a:r>
              <a:rPr lang="es-ES_tradnl" sz="2800" dirty="0" smtClean="0"/>
              <a:t>“Es una pretensión procesal autónoma de sentencia favorable, deducida por el demandado contra el actor juntamente con el escrito de responde, y que debe ser resuelta por el mismo juez que conoce en la demanda originaria, por los mismos trámites y en una única sentencia”(Peyrano).</a:t>
            </a:r>
            <a:endParaRPr lang="es-ES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Reconvención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428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ontura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Aventura.thmx</Template>
  <TotalTime>1633</TotalTime>
  <Words>551</Words>
  <Application>Microsoft Macintosh PowerPoint</Application>
  <PresentationFormat>Presentación en pantalla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Forma de onda</vt:lpstr>
      <vt:lpstr>Excepciones y Reconvención   (Código de Procedimiento Laboral de Santa Fe)</vt:lpstr>
      <vt:lpstr>Excepciones</vt:lpstr>
      <vt:lpstr>Normativa</vt:lpstr>
      <vt:lpstr>Art. 47, inciso d) CPL  Interposición.</vt:lpstr>
      <vt:lpstr>Tipos de excepciones</vt:lpstr>
      <vt:lpstr>Excepciones de forma</vt:lpstr>
      <vt:lpstr>Excepciones de Fondo</vt:lpstr>
      <vt:lpstr>Art. 47 bis CPL Tramite Sugerencia / Efectos de la incontestación / Costas. </vt:lpstr>
      <vt:lpstr>Reconvención</vt:lpstr>
      <vt:lpstr>Normativa</vt:lpstr>
      <vt:lpstr>Art. 47, inciso g)  Interposición.</vt:lpstr>
      <vt:lpstr>Art. 49  Término para contestarla – Requisitos.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Estatuto de los Futbolistas Profesionales</dc:title>
  <dc:creator>Guillermo Carro</dc:creator>
  <cp:lastModifiedBy>Guillermo Carro</cp:lastModifiedBy>
  <cp:revision>108</cp:revision>
  <dcterms:created xsi:type="dcterms:W3CDTF">2015-08-10T10:37:21Z</dcterms:created>
  <dcterms:modified xsi:type="dcterms:W3CDTF">2019-08-27T20:08:42Z</dcterms:modified>
</cp:coreProperties>
</file>