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1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527AD-7346-4D03-808F-BC2ECA959FCB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311F5-30A7-4A11-A842-FB2DC7FF59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609600"/>
            <a:ext cx="70866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0670293-DC40-4620-BF0E-5A86CEE2894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859BB-E637-4038-A505-34A6C5306584}" type="datetimeFigureOut">
              <a:rPr lang="es-ES" smtClean="0"/>
              <a:pPr/>
              <a:t>13/08/2019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2645D-D939-458B-A62C-CBED92DB4E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3168352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  <a:t>LAS</a:t>
            </a:r>
            <a:b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</a:br>
            <a: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  <a:t>MEDIDAS </a:t>
            </a:r>
            <a:b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</a:br>
            <a: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  <a:t>CAUTELARES</a:t>
            </a:r>
            <a:b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</a:br>
            <a: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  <a:t>en el</a:t>
            </a:r>
            <a:b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</a:br>
            <a:r>
              <a:rPr lang="es-ES" dirty="0" smtClean="0">
                <a:solidFill>
                  <a:schemeClr val="accent4">
                    <a:lumMod val="50000"/>
                  </a:schemeClr>
                </a:solidFill>
                <a:latin typeface="Castellar" pitchFamily="18" charset="0"/>
              </a:rPr>
              <a:t>procedimiento laboral</a:t>
            </a:r>
            <a:endParaRPr lang="es-ES" dirty="0">
              <a:solidFill>
                <a:schemeClr val="accent4">
                  <a:lumMod val="50000"/>
                </a:schemeClr>
              </a:solidFill>
              <a:latin typeface="Castellar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440160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sz="3600" i="1" dirty="0" smtClean="0"/>
              <a:t>FUMUS BONI IURIS</a:t>
            </a:r>
            <a:r>
              <a:rPr lang="es-ES" i="1" dirty="0" smtClean="0"/>
              <a:t/>
            </a:r>
            <a:br>
              <a:rPr lang="es-ES" i="1" dirty="0" smtClean="0"/>
            </a:br>
            <a:r>
              <a:rPr lang="es-ES" dirty="0" smtClean="0"/>
              <a:t>(</a:t>
            </a:r>
            <a:r>
              <a:rPr lang="es-ES" sz="3600" dirty="0" smtClean="0"/>
              <a:t>CONOCIMIENTO</a:t>
            </a:r>
            <a:r>
              <a:rPr lang="es-ES" dirty="0" smtClean="0"/>
              <a:t> </a:t>
            </a:r>
            <a:r>
              <a:rPr lang="es-ES" sz="3200" dirty="0" smtClean="0"/>
              <a:t>EN GRADO DE APARIENCIA)</a:t>
            </a:r>
            <a:endParaRPr lang="es-ES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3384376"/>
          </a:xfr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/>
              <a:t> No se requiere “certeza” sino un grado mínimo de “apariencia” en el derecho invocado por el </a:t>
            </a:r>
            <a:r>
              <a:rPr lang="es-ES" dirty="0" err="1" smtClean="0"/>
              <a:t>peticionante</a:t>
            </a:r>
            <a:r>
              <a:rPr lang="es-ES" dirty="0" smtClean="0"/>
              <a:t>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 El dictado NO CONSTITUYE una axiología sobre el derecho invocado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608512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 NO CAUSAN ESTADO.</a:t>
            </a:r>
          </a:p>
          <a:p>
            <a:pPr>
              <a:buNone/>
            </a:pPr>
            <a:endParaRPr lang="es-ES" dirty="0" smtClean="0"/>
          </a:p>
          <a:p>
            <a:pPr algn="just"/>
            <a:r>
              <a:rPr lang="es-ES" dirty="0"/>
              <a:t> </a:t>
            </a:r>
            <a:r>
              <a:rPr lang="es-ES" dirty="0" smtClean="0"/>
              <a:t>NO INCIDEN EN LA RELACIÓN PROCESAL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SON DE EJECUTABILIDAD INMEDIATA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/>
              <a:t> </a:t>
            </a:r>
            <a:r>
              <a:rPr lang="es-ES" dirty="0" smtClean="0"/>
              <a:t>REVISTEN EL CARÁCTER DE “URGENTE”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PRESUPUESTOS DE ADMISIBILIDAD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s-ES" dirty="0"/>
              <a:t> </a:t>
            </a:r>
            <a:r>
              <a:rPr lang="es-ES" dirty="0" smtClean="0"/>
              <a:t>Elementos mínimos que el juez debe valorar.</a:t>
            </a:r>
          </a:p>
          <a:p>
            <a:pPr algn="just">
              <a:buFont typeface="Wingdings" pitchFamily="2" charset="2"/>
              <a:buChar char="q"/>
            </a:pPr>
            <a:r>
              <a:rPr lang="es-ES" dirty="0"/>
              <a:t> </a:t>
            </a:r>
            <a:r>
              <a:rPr lang="es-ES" dirty="0" smtClean="0"/>
              <a:t>Avance del rígido esquema tradicional.</a:t>
            </a:r>
          </a:p>
          <a:p>
            <a:pPr algn="just">
              <a:buFont typeface="Wingdings" pitchFamily="2" charset="2"/>
              <a:buChar char="q"/>
            </a:pPr>
            <a:r>
              <a:rPr lang="es-ES" dirty="0"/>
              <a:t> </a:t>
            </a:r>
            <a:r>
              <a:rPr lang="es-ES" dirty="0" smtClean="0"/>
              <a:t>Examen dinámico de los requisitos.</a:t>
            </a:r>
          </a:p>
          <a:p>
            <a:pPr algn="just">
              <a:buFont typeface="Wingdings" pitchFamily="2" charset="2"/>
              <a:buChar char="q"/>
            </a:pPr>
            <a:r>
              <a:rPr lang="es-ES" dirty="0"/>
              <a:t> </a:t>
            </a:r>
            <a:r>
              <a:rPr lang="es-ES" dirty="0" smtClean="0"/>
              <a:t>La teoría de los llamados </a:t>
            </a:r>
            <a:r>
              <a:rPr lang="es-ES" i="1" dirty="0" smtClean="0"/>
              <a:t>“vasos comunicantes”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i="1" dirty="0"/>
              <a:t> </a:t>
            </a:r>
            <a:r>
              <a:rPr lang="es-ES" dirty="0" smtClean="0"/>
              <a:t>Necesaria complementación axiológica de los requisitos.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Mayor verosimilitud = menor </a:t>
            </a:r>
            <a:r>
              <a:rPr lang="es-ES" dirty="0" err="1" smtClean="0"/>
              <a:t>contracuatela</a:t>
            </a:r>
            <a:endParaRPr lang="es-ES" dirty="0" smtClean="0"/>
          </a:p>
          <a:p>
            <a:pPr lvl="1"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Mayor urgencia = menor verosimilitud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480720" cy="994122"/>
          </a:xfr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/>
          <a:lstStyle/>
          <a:p>
            <a:r>
              <a:rPr lang="es-ES" dirty="0" smtClean="0"/>
              <a:t>REQUISITOS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s-ES" b="1" dirty="0" smtClean="0"/>
              <a:t>VEROSIMILITUD DEL DERECHO</a:t>
            </a:r>
            <a:r>
              <a:rPr lang="es-ES" dirty="0" smtClean="0"/>
              <a:t>: presunción a partir del conocimiento sumario de que lo que se está peticionando es probable. No es certeza sino apariencia del derecho. </a:t>
            </a:r>
            <a:r>
              <a:rPr lang="es-ES" dirty="0" err="1" smtClean="0"/>
              <a:t>Iter</a:t>
            </a:r>
            <a:r>
              <a:rPr lang="es-ES" dirty="0" smtClean="0"/>
              <a:t> reflexivo: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Examen de la coherencia lógico-formal y adecuada fundamentación jurídica ( </a:t>
            </a:r>
            <a:r>
              <a:rPr lang="es-ES" dirty="0" err="1" smtClean="0"/>
              <a:t>ppio</a:t>
            </a:r>
            <a:r>
              <a:rPr lang="es-ES" dirty="0" smtClean="0"/>
              <a:t>. De razonabilidad)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Axiología preliminar sólo sobre lo peticionado.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Utilización de las máximas de la experiencia (orden normal y habitual de las cosas)</a:t>
            </a:r>
          </a:p>
          <a:p>
            <a:pPr lvl="1" algn="just">
              <a:buFont typeface="Wingdings" pitchFamily="2" charset="2"/>
              <a:buChar char="ü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s-ES" dirty="0" smtClean="0"/>
              <a:t> </a:t>
            </a:r>
            <a:r>
              <a:rPr lang="es-ES" b="1" dirty="0" smtClean="0"/>
              <a:t>PELIGRO EN LA DEMORA: </a:t>
            </a:r>
            <a:r>
              <a:rPr lang="es-ES" dirty="0" smtClean="0"/>
              <a:t>requisito clásico que perfila la finalidad de la cautela como anticipación del contenido de la sentencia.</a:t>
            </a:r>
          </a:p>
          <a:p>
            <a:pPr algn="just">
              <a:buFont typeface="Wingdings" pitchFamily="2" charset="2"/>
              <a:buChar char="q"/>
            </a:pPr>
            <a:r>
              <a:rPr lang="es-ES" dirty="0"/>
              <a:t> </a:t>
            </a:r>
            <a:r>
              <a:rPr lang="es-ES" b="1" dirty="0" smtClean="0"/>
              <a:t>CONTRACAUTELA: </a:t>
            </a:r>
            <a:r>
              <a:rPr lang="es-ES" dirty="0" smtClean="0"/>
              <a:t>NO ES un presupuesto de admisibilidad SINO un andarivel para su materialización.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La forma y modo de instrumentación es facultad discrecional del juez que lo determinará conforme los requisitos de admisibilidad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LÍMITE DE LA PRETENSIÓN CUATELAR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Tema específico de las cautelares con fronteras imprecisas (De </a:t>
            </a:r>
            <a:r>
              <a:rPr lang="es-ES" dirty="0" err="1" smtClean="0"/>
              <a:t>Lazzari</a:t>
            </a:r>
            <a:r>
              <a:rPr lang="es-ES" dirty="0" smtClean="0"/>
              <a:t>)</a:t>
            </a:r>
          </a:p>
          <a:p>
            <a:pPr algn="just"/>
            <a:r>
              <a:rPr lang="es-ES" dirty="0" smtClean="0"/>
              <a:t> Art. 277 – sin necesidad de acreditar la deuda</a:t>
            </a:r>
          </a:p>
          <a:p>
            <a:pPr algn="just"/>
            <a:r>
              <a:rPr lang="es-ES" dirty="0" smtClean="0"/>
              <a:t> Art. 281 – el embargo se LIMITARÁ a los bienes necesarios para cubrir la deuda y las costas.</a:t>
            </a:r>
          </a:p>
          <a:p>
            <a:pPr algn="just"/>
            <a:r>
              <a:rPr lang="es-ES" dirty="0" smtClean="0"/>
              <a:t>Correspondencia con el fin institucional que le es propio (Colombo).</a:t>
            </a:r>
          </a:p>
          <a:p>
            <a:pPr algn="just"/>
            <a:r>
              <a:rPr lang="es-ES" dirty="0" smtClean="0"/>
              <a:t> ¿ El límite es el objeto de la pretensión sustancial ?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RESPONSABILIDAD POR EL ABUSO CAUTELAR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s-ES" dirty="0" smtClean="0"/>
              <a:t> Aislada y colateral mención en el art. 277 CPC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/>
              <a:t> Disímil tratamiento con el CPCCN, que resulta más específico y explícito sobre el tema.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/>
              <a:t> Primer interrogante: ¿sólo para el embargo o también para otras cautelares?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/>
              <a:t> Segundo interrogante: ¿cuál es el trámite?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 Silencio del legislador. Ordinario; sumario; </a:t>
            </a:r>
            <a:r>
              <a:rPr lang="es-ES" dirty="0" err="1" smtClean="0"/>
              <a:t>sumarisimo</a:t>
            </a:r>
            <a:r>
              <a:rPr lang="es-ES" dirty="0" smtClean="0"/>
              <a:t> ? Arts. 693 y 388 CPCC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 Competencia ?</a:t>
            </a:r>
          </a:p>
          <a:p>
            <a:pPr lvl="1" algn="just">
              <a:buFont typeface="Wingdings" pitchFamily="2" charset="2"/>
              <a:buChar char="ü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s-ES" dirty="0" smtClean="0"/>
              <a:t>CADUCIDAD DE LAS CAUTELARES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s-ES" dirty="0" smtClean="0"/>
              <a:t>Concepto. Generalidades. Fundamentos de la caducidad de las cautelares.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Análisis del art. 286 CPCC.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Término.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Días hábiles.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Desde cuándo se computa? </a:t>
            </a:r>
            <a:r>
              <a:rPr lang="es-ES" dirty="0" err="1" smtClean="0"/>
              <a:t>Ppio</a:t>
            </a:r>
            <a:r>
              <a:rPr lang="es-ES" dirty="0" smtClean="0"/>
              <a:t>. General. Casos particulares: bienes muebles; inmuebles; títulos.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Pluralidad de cautelares.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ES" dirty="0" smtClean="0"/>
              <a:t>Notificación al deudor.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CADUCIDAD (continuación)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3556992"/>
          </a:xfr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s-ES" dirty="0" smtClean="0"/>
              <a:t>De pleno derecho o a pedido de parte? Código de 1940. Ley 5531 ( “automáticamente”). Comisión de reformas (Carlos/ Rozas </a:t>
            </a:r>
            <a:r>
              <a:rPr lang="es-ES" dirty="0" err="1" smtClean="0"/>
              <a:t>Lichtschein</a:t>
            </a:r>
            <a:r>
              <a:rPr lang="es-ES" dirty="0" smtClean="0"/>
              <a:t>)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Qué debe entenderse por “acción” ?. Interpretación amplia.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CONSECUENCIAS DE LA CADUCIDAD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3816424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" dirty="0" smtClean="0"/>
              <a:t> Consecuencias </a:t>
            </a:r>
            <a:r>
              <a:rPr lang="es-ES" b="1" dirty="0" smtClean="0"/>
              <a:t>PROCESALES</a:t>
            </a:r>
            <a:r>
              <a:rPr lang="es-ES" dirty="0" smtClean="0"/>
              <a:t>:</a:t>
            </a:r>
          </a:p>
          <a:p>
            <a:pPr marL="514350" indent="-514350" algn="just">
              <a:buAutoNum type="arabicParenR"/>
            </a:pPr>
            <a:r>
              <a:rPr lang="es-ES" dirty="0" smtClean="0"/>
              <a:t>Inmediato levantamiento – a pedido – de la cautela.</a:t>
            </a:r>
          </a:p>
          <a:p>
            <a:pPr marL="514350" indent="-514350" algn="just">
              <a:buAutoNum type="arabicParenR"/>
            </a:pPr>
            <a:r>
              <a:rPr lang="es-ES" dirty="0" smtClean="0"/>
              <a:t>Condenación en costas del que promovió la cautela y no efectivizó la acción (286 CPCC)</a:t>
            </a:r>
          </a:p>
          <a:p>
            <a:pPr marL="514350" indent="-514350" algn="just">
              <a:buAutoNum type="arabicParenR"/>
            </a:pPr>
            <a:r>
              <a:rPr lang="es-ES" dirty="0" smtClean="0"/>
              <a:t>Ante el nuevo pedido, nuevo juzgado (</a:t>
            </a:r>
            <a:r>
              <a:rPr lang="es-ES" dirty="0" err="1" smtClean="0"/>
              <a:t>compentencia</a:t>
            </a:r>
            <a:r>
              <a:rPr lang="es-ES" dirty="0" smtClean="0"/>
              <a:t> por turno)</a:t>
            </a:r>
          </a:p>
          <a:p>
            <a:pPr marL="514350" indent="-514350" algn="just">
              <a:buAutoNum type="arabicParenR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INTRODUCCIÓN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ES" sz="2800" dirty="0"/>
              <a:t>Estamos viviendo tiempos de HIPERCAUTELARIDAD.</a:t>
            </a:r>
          </a:p>
          <a:p>
            <a:pPr marL="609600" indent="-609600">
              <a:buFontTx/>
              <a:buAutoNum type="arabicPeriod"/>
            </a:pPr>
            <a:r>
              <a:rPr lang="es-ES" sz="2800" dirty="0"/>
              <a:t>Crisis del sistema económico.</a:t>
            </a:r>
          </a:p>
          <a:p>
            <a:pPr marL="609600" indent="-609600">
              <a:buFontTx/>
              <a:buAutoNum type="arabicPeriod"/>
            </a:pPr>
            <a:r>
              <a:rPr lang="es-ES" sz="2800" dirty="0"/>
              <a:t>Crisis del sistema judicial.</a:t>
            </a:r>
          </a:p>
          <a:p>
            <a:pPr marL="609600" indent="-609600">
              <a:buFontTx/>
              <a:buAutoNum type="arabicPeriod"/>
            </a:pPr>
            <a:r>
              <a:rPr lang="es-ES" sz="2800" dirty="0"/>
              <a:t>Extrema necesidad de asegurar el crédito. </a:t>
            </a:r>
          </a:p>
          <a:p>
            <a:pPr marL="609600" indent="-609600">
              <a:buFontTx/>
              <a:buAutoNum type="arabicPeriod"/>
            </a:pPr>
            <a:r>
              <a:rPr lang="es-ES" sz="2800" dirty="0" smtClean="0"/>
              <a:t>Situaciones  jurídicas </a:t>
            </a:r>
            <a:r>
              <a:rPr lang="es-ES" sz="2800" dirty="0"/>
              <a:t>cambiantes. </a:t>
            </a:r>
            <a:endParaRPr lang="es-ES" sz="2800" dirty="0" smtClean="0"/>
          </a:p>
          <a:p>
            <a:pPr marL="609600" indent="-609600">
              <a:buFontTx/>
              <a:buAutoNum type="arabicPeriod"/>
            </a:pPr>
            <a:r>
              <a:rPr lang="es-ES" sz="2800" b="1" i="1" dirty="0" smtClean="0"/>
              <a:t>Alcanzan </a:t>
            </a:r>
            <a:r>
              <a:rPr lang="es-ES" sz="2800" b="1" i="1" dirty="0"/>
              <a:t>las cautelares clásicas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dirty="0" smtClean="0"/>
              <a:t> Consecuencias </a:t>
            </a:r>
            <a:r>
              <a:rPr lang="es-ES" b="1" dirty="0" smtClean="0"/>
              <a:t>SUSTANCIALES:</a:t>
            </a:r>
          </a:p>
          <a:p>
            <a:pPr marL="514350" indent="-514350" algn="just">
              <a:buAutoNum type="arabicParenR"/>
            </a:pPr>
            <a:r>
              <a:rPr lang="es-ES" dirty="0" smtClean="0"/>
              <a:t>El juicio de RESPONSABILIDAD, por tener inmovilizado el patrimonio (recordar responsabilidad por abuso).</a:t>
            </a:r>
          </a:p>
          <a:p>
            <a:pPr marL="514350" indent="-514350" algn="just">
              <a:buAutoNum type="arabicParenR"/>
            </a:pPr>
            <a:r>
              <a:rPr lang="es-ES" dirty="0" smtClean="0"/>
              <a:t>Discusión acerca de la naturaleza OBJETIVA o SUBJETIVA de la responsabilidad. En CPCCN: objetiva, ya que está en la norma. En CPCC, opinamos que SUBJETIVA, pues tiene que demostrar el perjuicio causado.</a:t>
            </a:r>
          </a:p>
          <a:p>
            <a:pPr marL="514350" indent="-514350" algn="just">
              <a:buAutoNum type="arabicParenR"/>
            </a:pPr>
            <a:r>
              <a:rPr lang="es-ES" dirty="0" smtClean="0"/>
              <a:t>Naturaleza de la acción: extracontractual  (</a:t>
            </a:r>
            <a:r>
              <a:rPr lang="es-ES" dirty="0" err="1" smtClean="0"/>
              <a:t>Peyrano</a:t>
            </a:r>
            <a:r>
              <a:rPr lang="es-ES" dirty="0" smtClean="0"/>
              <a:t>)</a:t>
            </a:r>
          </a:p>
          <a:p>
            <a:pPr marL="514350" indent="-514350" algn="just">
              <a:buAutoNum type="arabicParenR"/>
            </a:pPr>
            <a:r>
              <a:rPr lang="es-ES" dirty="0" smtClean="0"/>
              <a:t>Prescripción: bianual-</a:t>
            </a:r>
          </a:p>
          <a:p>
            <a:pPr marL="514350" indent="-514350" algn="just">
              <a:buAutoNum type="arabicParenR"/>
            </a:pPr>
            <a:endParaRPr lang="es-ES" dirty="0" smtClean="0"/>
          </a:p>
          <a:p>
            <a:pPr marL="514350" indent="-514350" algn="just">
              <a:buAutoNum type="arabicParenR"/>
            </a:pPr>
            <a:endParaRPr lang="es-ES" dirty="0" smtClean="0"/>
          </a:p>
          <a:p>
            <a:pPr marL="514350" indent="-514350" algn="just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RECURSOS CONTRA LAS CAUTELARES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320480"/>
          </a:xfrm>
          <a:solidFill>
            <a:schemeClr val="tx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" dirty="0" smtClean="0"/>
              <a:t> Es apelable el “auto” que ordena una cautela?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 smtClean="0"/>
              <a:t> Examen del art. 284 del CPCC.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 smtClean="0"/>
              <a:t> Qué quiso decir el legislador con “auto” ?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 smtClean="0"/>
              <a:t> Apostilla sobre el tema: análisis del artículo original. Sucesivos errores de los códigos.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 smtClean="0"/>
              <a:t> La desaparición de la “y”.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 smtClean="0"/>
              <a:t> Conclusiones.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66FFCC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CAUTELARES TÍPICAS Y ATÍPICAS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  <a:solidFill>
            <a:srgbClr val="FF99CC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s-ES" dirty="0" smtClean="0"/>
              <a:t> Cautelares TIPICAS: 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Inscripción litigiosa o anotación de </a:t>
            </a:r>
            <a:r>
              <a:rPr lang="es-ES" dirty="0" err="1" smtClean="0"/>
              <a:t>litis</a:t>
            </a:r>
            <a:r>
              <a:rPr lang="es-ES" dirty="0" smtClean="0"/>
              <a:t>: art. 276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Embargo: art. 277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Secuestro: art. 288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Prohibición de innovar: art. 289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Inhibición general: art. 290</a:t>
            </a:r>
          </a:p>
          <a:p>
            <a:pPr algn="just">
              <a:buFont typeface="Wingdings" pitchFamily="2" charset="2"/>
              <a:buChar char="q"/>
            </a:pPr>
            <a:r>
              <a:rPr lang="es-ES" dirty="0" smtClean="0"/>
              <a:t> Cautelares ATÍPICAS (genéricas)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Art.  232 CPCCN.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Asistencia médica y </a:t>
            </a:r>
            <a:r>
              <a:rPr lang="es-ES" dirty="0" err="1" smtClean="0"/>
              <a:t>farmecéutica</a:t>
            </a:r>
            <a:r>
              <a:rPr lang="es-ES" dirty="0" smtClean="0"/>
              <a:t> (art. 141 CPL)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/>
              <a:t>EL EMBARGO COMO</a:t>
            </a:r>
            <a:br>
              <a:rPr lang="es-ES_tradnl"/>
            </a:br>
            <a:r>
              <a:rPr lang="es-ES_tradnl"/>
              <a:t>MEDIDA CAUTELAR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type="dgm" idx="1"/>
          </p:nvPr>
        </p:nvGraphicFramePr>
        <p:xfrm>
          <a:off x="619125" y="1851025"/>
          <a:ext cx="7986713" cy="4024313"/>
        </p:xfrm>
        <a:graphic>
          <a:graphicData uri="http://schemas.openxmlformats.org/presentationml/2006/ole">
            <p:oleObj spid="_x0000_s1026" name="MS Org Chart" r:id="rId3" imgW="7772400" imgH="2946240" progId="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04800"/>
            <a:ext cx="8424863" cy="1828800"/>
          </a:xfrm>
          <a:solidFill>
            <a:srgbClr val="99FFCC"/>
          </a:solidFill>
          <a:ln w="76200">
            <a:solidFill>
              <a:srgbClr val="FF0000"/>
            </a:solidFill>
          </a:ln>
        </p:spPr>
        <p:txBody>
          <a:bodyPr/>
          <a:lstStyle/>
          <a:p>
            <a:pPr algn="just"/>
            <a:r>
              <a:rPr lang="es-ES_tradnl" sz="3200"/>
              <a:t>No confundir EMBARGO (género) con</a:t>
            </a:r>
            <a:br>
              <a:rPr lang="es-ES_tradnl" sz="3200"/>
            </a:br>
            <a:r>
              <a:rPr lang="es-ES_tradnl" sz="3200"/>
              <a:t>MEDIOS UTILIZADOS PARA EFECTIVIZARLOS( de bienes, dinero, etc.)</a:t>
            </a:r>
          </a:p>
        </p:txBody>
      </p:sp>
      <p:sp>
        <p:nvSpPr>
          <p:cNvPr id="15363" name="Oval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5715000" cy="1905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pPr algn="ctr"/>
            <a:r>
              <a:rPr lang="es-ES_tradnl" sz="4000"/>
              <a:t>CUÁL TIENE PRIORIDAD?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1143000" y="2286000"/>
            <a:ext cx="41910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S_tradnl" sz="3200"/>
              <a:t>BIENES O DINERO?</a:t>
            </a:r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6477000" y="2209800"/>
          <a:ext cx="1857375" cy="3810000"/>
        </p:xfrm>
        <a:graphic>
          <a:graphicData uri="http://schemas.openxmlformats.org/presentationml/2006/ole">
            <p:oleObj spid="_x0000_s2050" name="Imagen" r:id="rId3" imgW="1857600" imgH="3995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692150"/>
            <a:ext cx="5848350" cy="4870450"/>
          </a:xfrm>
          <a:solidFill>
            <a:srgbClr val="99FFCC"/>
          </a:solidFill>
          <a:ln w="76200"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es-ES_tradnl" sz="3600"/>
              <a:t>SI EL EMBARGO ORDENADO SOBRE FONDOS </a:t>
            </a:r>
            <a:br>
              <a:rPr lang="es-ES_tradnl" sz="3600"/>
            </a:br>
            <a:r>
              <a:rPr lang="es-ES_tradnl" sz="3600"/>
              <a:t>ES PREVENTIVO</a:t>
            </a:r>
            <a:br>
              <a:rPr lang="es-ES_tradnl" sz="3600"/>
            </a:br>
            <a:r>
              <a:rPr lang="es-ES_tradnl" sz="3600"/>
              <a:t>ES SIEMPRE SUBSIDIARIO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 flipV="1">
            <a:off x="1219200" y="6400800"/>
            <a:ext cx="6400800" cy="76200"/>
          </a:xfrm>
        </p:spPr>
        <p:txBody>
          <a:bodyPr>
            <a:normAutofit fontScale="25000" lnSpcReduction="20000"/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28600"/>
            <a:ext cx="3505200" cy="752475"/>
          </a:xfrm>
        </p:spPr>
        <p:txBody>
          <a:bodyPr/>
          <a:lstStyle/>
          <a:p>
            <a:r>
              <a:rPr lang="es-ES_tradnl" sz="3200"/>
              <a:t>FUNDAMENTOS:</a:t>
            </a:r>
            <a:endParaRPr lang="es-ES_tradnl" sz="28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058150" cy="5616575"/>
          </a:xfrm>
          <a:solidFill>
            <a:srgbClr val="99FFCC"/>
          </a:solidFill>
          <a:ln w="76200">
            <a:solidFill>
              <a:srgbClr val="FF0000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ð"/>
            </a:pPr>
            <a:r>
              <a:rPr lang="es-ES_tradnl" sz="2800" dirty="0"/>
              <a:t> El art. 467 del CPCC está en el esquema de los juicios ejecutivos ( embargo ejecutivo).-</a:t>
            </a:r>
          </a:p>
          <a:p>
            <a:pPr algn="just">
              <a:buFont typeface="Wingdings" pitchFamily="2" charset="2"/>
              <a:buChar char="ð"/>
            </a:pPr>
            <a:r>
              <a:rPr lang="es-ES_tradnl" sz="2800" dirty="0"/>
              <a:t> Aún así, el Juez es arbitro absoluto del examen  	  valorativo (</a:t>
            </a:r>
            <a:r>
              <a:rPr lang="es-ES_tradnl" sz="2800" b="1" i="1" dirty="0"/>
              <a:t>“medida, forma y oportunidad”</a:t>
            </a:r>
            <a:r>
              <a:rPr lang="es-ES_tradnl" sz="2800" dirty="0"/>
              <a:t>). </a:t>
            </a:r>
          </a:p>
          <a:p>
            <a:pPr algn="just">
              <a:buFont typeface="Wingdings" pitchFamily="2" charset="2"/>
              <a:buChar char="ð"/>
            </a:pPr>
            <a:r>
              <a:rPr lang="es-ES_tradnl" sz="2800" dirty="0"/>
              <a:t>Es REGLA PROCESAL CONSOLIDADA que en embargos preventivos sobre fondos la regla es LA SUSTITUIBILIDAD.</a:t>
            </a:r>
          </a:p>
          <a:p>
            <a:pPr algn="just">
              <a:buFont typeface="Wingdings" pitchFamily="2" charset="2"/>
              <a:buChar char="ð"/>
            </a:pPr>
            <a:r>
              <a:rPr lang="es-ES_tradnl" sz="2800" dirty="0"/>
              <a:t> Es SUBSIDIARIO en todos los códigos del país (salvo JUJUY y MENDOZA, que no lo prevé</a:t>
            </a:r>
            <a:r>
              <a:rPr lang="es-ES_tradnl" sz="2800" dirty="0" smtClean="0"/>
              <a:t>)</a:t>
            </a:r>
          </a:p>
          <a:p>
            <a:pPr algn="just">
              <a:buFont typeface="Wingdings" pitchFamily="2" charset="2"/>
              <a:buChar char="ð"/>
            </a:pPr>
            <a:r>
              <a:rPr lang="es-ES_tradnl" sz="2800" dirty="0"/>
              <a:t> </a:t>
            </a:r>
            <a:r>
              <a:rPr lang="es-ES_tradnl" sz="2800" dirty="0" smtClean="0"/>
              <a:t>La REFORMA de la ley 13.039 (art. 141, 3er.párrafo)</a:t>
            </a:r>
          </a:p>
          <a:p>
            <a:pPr algn="just">
              <a:buFont typeface="Wingdings" pitchFamily="2" charset="2"/>
              <a:buChar char="ð"/>
            </a:pPr>
            <a:r>
              <a:rPr lang="es-ES_tradnl" sz="2800" dirty="0"/>
              <a:t> </a:t>
            </a:r>
            <a:r>
              <a:rPr lang="es-ES_tradnl" sz="2800" dirty="0" smtClean="0"/>
              <a:t>La sustitución ES LA REGLA.</a:t>
            </a:r>
            <a:endParaRPr lang="es-ES_trad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0"/>
          </a:xfrm>
          <a:solidFill>
            <a:srgbClr val="FF9999"/>
          </a:solidFill>
          <a:ln w="76200">
            <a:solidFill>
              <a:srgbClr val="CC9900"/>
            </a:solidFill>
          </a:ln>
        </p:spPr>
        <p:txBody>
          <a:bodyPr/>
          <a:lstStyle/>
          <a:p>
            <a:r>
              <a:rPr lang="es-ES_tradnl" sz="3200"/>
              <a:t>El famoso “ORDEN DE PRELACIÓN”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839200" cy="5732462"/>
          </a:xfrm>
          <a:solidFill>
            <a:srgbClr val="FFFF66"/>
          </a:solidFill>
          <a:ln w="76200">
            <a:solidFill>
              <a:srgbClr val="FF0000"/>
            </a:solidFill>
          </a:ln>
        </p:spPr>
        <p:txBody>
          <a:bodyPr/>
          <a:lstStyle/>
          <a:p>
            <a:pPr algn="just">
              <a:lnSpc>
                <a:spcPct val="190000"/>
              </a:lnSpc>
              <a:buFontTx/>
              <a:buNone/>
            </a:pPr>
            <a:r>
              <a:rPr lang="es-ES_tradnl" sz="2400" b="1" i="1"/>
              <a:t>1) “RESSIO Y CIA. c/CALDERON”  - C.C.C.R. -SALA IIIa.</a:t>
            </a:r>
          </a:p>
          <a:p>
            <a:pPr algn="just">
              <a:buFontTx/>
              <a:buNone/>
            </a:pPr>
            <a:r>
              <a:rPr lang="es-ES_tradnl" sz="2400" b="1" i="1"/>
              <a:t>     22 Junio 1978 - JURIS Tomo 56 - J 157.-</a:t>
            </a:r>
          </a:p>
          <a:p>
            <a:pPr algn="just">
              <a:buFontTx/>
              <a:buNone/>
            </a:pPr>
            <a:r>
              <a:rPr lang="es-ES_tradnl" sz="2400" b="1" i="1"/>
              <a:t>2) Afirma la vigencia del código de 1900 (“abrogar” “derogar”)</a:t>
            </a:r>
          </a:p>
          <a:p>
            <a:pPr algn="just">
              <a:buFontTx/>
              <a:buNone/>
            </a:pPr>
            <a:r>
              <a:rPr lang="es-ES_tradnl" sz="2400" b="1" i="1"/>
              <a:t>3) Doctrina insostenible y sin continuidad jurisprudencial.-</a:t>
            </a:r>
          </a:p>
          <a:p>
            <a:pPr algn="just">
              <a:buFontTx/>
              <a:buNone/>
            </a:pPr>
            <a:r>
              <a:rPr lang="es-ES_tradnl" sz="2400" b="1" i="1"/>
              <a:t>     3.1) Código de 1940 - Ley 2924.-</a:t>
            </a:r>
          </a:p>
          <a:p>
            <a:pPr algn="just">
              <a:buFontTx/>
              <a:buNone/>
            </a:pPr>
            <a:r>
              <a:rPr lang="es-ES_tradnl" sz="2400" b="1" i="1"/>
              <a:t>     3.2) Código de 1962 - Ley 5531.-</a:t>
            </a:r>
          </a:p>
          <a:p>
            <a:pPr algn="just">
              <a:buFontTx/>
              <a:buNone/>
            </a:pPr>
            <a:r>
              <a:rPr lang="es-ES_tradnl" sz="2400" b="1" i="1"/>
              <a:t>4) Un código es un cuerpo “orgánico”, “coherente” y “jerárquico” de normas.-</a:t>
            </a:r>
          </a:p>
          <a:p>
            <a:pPr algn="just">
              <a:buFontTx/>
              <a:buNone/>
            </a:pPr>
            <a:r>
              <a:rPr lang="es-ES_tradnl" sz="2400" b="1" i="1"/>
              <a:t>5) Se siguió utilizando el fallo a pesar de ser absolutamente aislado.-</a:t>
            </a:r>
          </a:p>
          <a:p>
            <a:pPr algn="just">
              <a:buFontTx/>
              <a:buNone/>
            </a:pPr>
            <a:r>
              <a:rPr lang="es-ES_tradnl" sz="2400" b="1" i="1"/>
              <a:t>6) Luigi de Littala – Diritto Procesuale  Laboro – Turin 1933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052513"/>
          </a:xfrm>
          <a:solidFill>
            <a:srgbClr val="FF0066"/>
          </a:solidFill>
          <a:ln w="57150">
            <a:solidFill>
              <a:srgbClr val="FF0066"/>
            </a:solidFill>
          </a:ln>
        </p:spPr>
        <p:txBody>
          <a:bodyPr>
            <a:normAutofit fontScale="90000"/>
          </a:bodyPr>
          <a:lstStyle/>
          <a:p>
            <a:r>
              <a:rPr lang="es-ES" sz="3200"/>
              <a:t>Las COSTAS en la </a:t>
            </a:r>
            <a:br>
              <a:rPr lang="es-ES" sz="3200"/>
            </a:br>
            <a:r>
              <a:rPr lang="es-ES" sz="3200"/>
              <a:t>SUSTITUCIÓN DEL EMBARGO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5329237"/>
          </a:xfrm>
          <a:ln w="76200" cmpd="tri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s-ES"/>
              <a:t> Principio general sobre costas.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 Se genera una cuestión incidental por su</a:t>
            </a:r>
          </a:p>
          <a:p>
            <a:pPr algn="just">
              <a:buFont typeface="Wingdings" pitchFamily="2" charset="2"/>
              <a:buNone/>
            </a:pPr>
            <a:r>
              <a:rPr lang="es-ES"/>
              <a:t>    dictado </a:t>
            </a:r>
            <a:r>
              <a:rPr lang="es-ES" b="1" i="1"/>
              <a:t>inaudita pars </a:t>
            </a:r>
            <a:r>
              <a:rPr lang="es-ES"/>
              <a:t>(art. 282, segundo </a:t>
            </a:r>
          </a:p>
          <a:p>
            <a:pPr algn="just">
              <a:buFont typeface="Wingdings" pitchFamily="2" charset="2"/>
              <a:buNone/>
            </a:pPr>
            <a:r>
              <a:rPr lang="es-ES"/>
              <a:t>    párrafo, CPCC).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 Pedido de sustitución de embargo.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 Teoría del “beneficio”. Regla consolidada.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 CCyC – Sala 3ª - 1979 – Juris 61 – 58.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 Invento procesal. No existe norma legal.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C.S.J.S.F. : A y S – Tº 243 – 151.</a:t>
            </a:r>
          </a:p>
          <a:p>
            <a:pPr algn="just">
              <a:buFont typeface="Wingdings" pitchFamily="2" charset="2"/>
              <a:buChar char="v"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18488" cy="1223963"/>
          </a:xfrm>
          <a:solidFill>
            <a:srgbClr val="F2C2AC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sz="4000"/>
              <a:t>El C.P.L. y la reforma del 2010</a:t>
            </a:r>
            <a:br>
              <a:rPr lang="es-ES" sz="4000"/>
            </a:br>
            <a:r>
              <a:rPr lang="es-ES" sz="4000"/>
              <a:t>Art. 141 – último párrafo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8686800" cy="4319588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ES"/>
              <a:t>Embargos preventivos:cualquier modalidad que conlleve inmovilizar dinero.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ES"/>
              <a:t>REGLA:  </a:t>
            </a:r>
            <a:r>
              <a:rPr lang="es-ES">
                <a:solidFill>
                  <a:srgbClr val="FF0066"/>
                </a:solidFill>
                <a:latin typeface="Castellar" pitchFamily="18" charset="0"/>
              </a:rPr>
              <a:t>SUSTITUCIÓN.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ES">
                <a:solidFill>
                  <a:srgbClr val="FF0066"/>
                </a:solidFill>
                <a:latin typeface="Arial Unicode MS" pitchFamily="34" charset="-128"/>
              </a:rPr>
              <a:t>Según VALORACIÓN DEL JUEZ.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ES">
                <a:solidFill>
                  <a:srgbClr val="FF0066"/>
                </a:solidFill>
                <a:latin typeface="Arial Unicode MS" pitchFamily="34" charset="-128"/>
              </a:rPr>
              <a:t>Apelación: EFECTO DEVOLUTIVO si la otorga.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ES">
                <a:solidFill>
                  <a:srgbClr val="FF0066"/>
                </a:solidFill>
                <a:latin typeface="Arial Unicode MS" pitchFamily="34" charset="-128"/>
              </a:rPr>
              <a:t>ALANAMIENTO TEMPESTIVO: costas por su orden.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6049963" cy="647700"/>
          </a:xfrm>
          <a:solidFill>
            <a:srgbClr val="E8F4AA"/>
          </a:solidFill>
          <a:ln w="57150">
            <a:solidFill>
              <a:schemeClr val="tx1"/>
            </a:solidFill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>
            <a:normAutofit fontScale="90000"/>
          </a:bodyPr>
          <a:lstStyle/>
          <a:p>
            <a:r>
              <a:rPr lang="es-ES" sz="4000"/>
              <a:t>PARTE GENERAL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E6B8DA"/>
          </a:solidFill>
          <a:ln w="57150" cmpd="thickThin"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400"/>
              <a:t> CONCEPTO.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    Diversidad conceptual y de definiciones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    Todas derivan del clásico concepto de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    PIERO CALAMANDREI en su obra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240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 </a:t>
            </a:r>
            <a:r>
              <a:rPr lang="es-ES" sz="2400" b="1" i="1"/>
              <a:t>“INTRODUCCIÓN AL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 i="1"/>
              <a:t>  ESTUDIO SISTEMÁTICO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 i="1"/>
              <a:t> DE LAS PROVIDENCIAS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 i="1"/>
              <a:t>CAUTELARES”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2400" b="1" i="1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 i="1"/>
              <a:t>  </a:t>
            </a:r>
            <a:r>
              <a:rPr lang="es-ES" sz="2400"/>
              <a:t>Homenaje a Guiseppe Chiovenda - 1935</a:t>
            </a:r>
            <a:r>
              <a:rPr lang="es-ES" sz="2400" b="1" i="1"/>
              <a:t> 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6FAA4"/>
          </a:solidFill>
          <a:ln w="76200" cmpd="tri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sz="4000"/>
              <a:t>El EMBARGO SIN FIANZA</a:t>
            </a:r>
            <a:br>
              <a:rPr lang="es-ES" sz="4000"/>
            </a:br>
            <a:r>
              <a:rPr lang="es-ES" sz="4000"/>
              <a:t>La reforma al C.P.L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60851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s-ES"/>
              <a:t> Ampliación de la base cautelar.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 El privilegio del Art. 268 L.C.T.: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/>
              <a:t> Remuneraciones por SEIS (6) meses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/>
              <a:t> Indemnizaciones por accidentes de trabajo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/>
              <a:t> Indemnizaciones antigüedad; preaviso, etc.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/>
              <a:t> Fondo de desempleo</a:t>
            </a:r>
          </a:p>
          <a:p>
            <a:pPr algn="just">
              <a:buFont typeface="Wingdings" pitchFamily="2" charset="2"/>
              <a:buChar char="v"/>
            </a:pPr>
            <a:r>
              <a:rPr lang="es-ES"/>
              <a:t> Sobre: mercaderías; materia prima; ma-</a:t>
            </a:r>
          </a:p>
          <a:p>
            <a:pPr algn="just">
              <a:buFont typeface="Wingdings" pitchFamily="2" charset="2"/>
              <a:buNone/>
            </a:pPr>
            <a:r>
              <a:rPr lang="es-ES"/>
              <a:t>    quinaria que integran el establecimiento.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66FF66"/>
          </a:solidFill>
          <a:ln w="38100" cap="flat"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es-ES"/>
              <a:t>El MISMO PRIVILEGIO recae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C1E4BA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/>
              <a:t> Precio del fondo de comercio</a:t>
            </a:r>
          </a:p>
          <a:p>
            <a:pPr>
              <a:buFont typeface="Wingdings" pitchFamily="2" charset="2"/>
              <a:buChar char="Ø"/>
            </a:pPr>
            <a:r>
              <a:rPr lang="es-ES"/>
              <a:t>Dinero</a:t>
            </a:r>
          </a:p>
          <a:p>
            <a:pPr>
              <a:buFont typeface="Wingdings" pitchFamily="2" charset="2"/>
              <a:buChar char="Ø"/>
            </a:pPr>
            <a:r>
              <a:rPr lang="es-ES"/>
              <a:t> Títulos de crédito</a:t>
            </a:r>
          </a:p>
          <a:p>
            <a:pPr>
              <a:buFont typeface="Wingdings" pitchFamily="2" charset="2"/>
              <a:buChar char="Ø"/>
            </a:pPr>
            <a:r>
              <a:rPr lang="es-ES"/>
              <a:t> Depósitos en cuentas bancarias </a:t>
            </a:r>
          </a:p>
          <a:p>
            <a:pPr>
              <a:buFont typeface="Wingdings" pitchFamily="2" charset="2"/>
              <a:buChar char="Ø"/>
            </a:pPr>
            <a:r>
              <a:rPr lang="es-ES"/>
              <a:t>REQUISITO: que sean directo resultado de la explotación</a:t>
            </a:r>
          </a:p>
          <a:p>
            <a:pPr algn="just">
              <a:buFont typeface="Wingdings" pitchFamily="2" charset="2"/>
              <a:buChar char="Ø"/>
            </a:pPr>
            <a:r>
              <a:rPr lang="es-ES"/>
              <a:t> EXCEPCIÓN: las cosas ajenas.</a:t>
            </a:r>
          </a:p>
          <a:p>
            <a:pPr>
              <a:buFont typeface="Wingdings" pitchFamily="2" charset="2"/>
              <a:buChar char="Ø"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LA REFORMA DEL NUEVO CÓDIGO CIVIL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ES" dirty="0"/>
              <a:t> </a:t>
            </a:r>
            <a:r>
              <a:rPr lang="es-ES" dirty="0" smtClean="0"/>
              <a:t>    EL NUEVO CODIGO CIVIL Y COMERCIAL</a:t>
            </a:r>
          </a:p>
          <a:p>
            <a:pPr algn="ctr">
              <a:buNone/>
            </a:pPr>
            <a:r>
              <a:rPr lang="es-ES" dirty="0" smtClean="0"/>
              <a:t>MODIFICÓ SUSTANCIALMENTE EL </a:t>
            </a:r>
          </a:p>
          <a:p>
            <a:pPr algn="ctr">
              <a:buNone/>
            </a:pPr>
            <a:r>
              <a:rPr lang="es-ES" dirty="0" smtClean="0"/>
              <a:t>ORDEN DE LOS PRIVILEGIOS.</a:t>
            </a:r>
          </a:p>
          <a:p>
            <a:pPr algn="ctr">
              <a:buNone/>
            </a:pPr>
            <a:r>
              <a:rPr lang="es-ES" dirty="0" smtClean="0"/>
              <a:t>(art.2582, inc. B)</a:t>
            </a:r>
          </a:p>
          <a:p>
            <a:pPr algn="ctr">
              <a:buNone/>
            </a:pPr>
            <a:r>
              <a:rPr lang="es-ES" dirty="0" smtClean="0"/>
              <a:t>AHORA SERÁ UNA CUESTIÓN DE APLICACIÓN</a:t>
            </a:r>
          </a:p>
          <a:p>
            <a:pPr algn="ctr">
              <a:buNone/>
            </a:pPr>
            <a:r>
              <a:rPr lang="es-ES" dirty="0" smtClean="0"/>
              <a:t>TEMPORAL DE LA LEY:</a:t>
            </a:r>
          </a:p>
          <a:p>
            <a:pPr marL="514350" indent="-514350" algn="ctr">
              <a:buAutoNum type="alphaUcParenR"/>
            </a:pPr>
            <a:r>
              <a:rPr lang="es-ES" dirty="0" smtClean="0"/>
              <a:t>Ley ANTERIOR ESPECIAL vs.</a:t>
            </a:r>
          </a:p>
          <a:p>
            <a:pPr marL="514350" indent="-514350" algn="ctr">
              <a:buAutoNum type="alphaUcParenR"/>
            </a:pPr>
            <a:r>
              <a:rPr lang="es-ES" dirty="0" smtClean="0"/>
              <a:t>Ley POSTERIOR GENERAL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LA REFORMA DE LA LEY 13.840</a:t>
            </a:r>
            <a:br>
              <a:rPr lang="es-ES" dirty="0" smtClean="0"/>
            </a:br>
            <a:r>
              <a:rPr lang="es-ES" dirty="0" smtClean="0"/>
              <a:t>(circunstancia de </a:t>
            </a:r>
            <a:r>
              <a:rPr lang="es-ES" i="1" dirty="0" err="1" smtClean="0"/>
              <a:t>vacatio</a:t>
            </a:r>
            <a:r>
              <a:rPr lang="es-ES" i="1" dirty="0" smtClean="0"/>
              <a:t> </a:t>
            </a:r>
            <a:r>
              <a:rPr lang="es-ES" i="1" dirty="0" err="1" smtClean="0"/>
              <a:t>legis</a:t>
            </a:r>
            <a:r>
              <a:rPr lang="es-ES" i="1" dirty="0" smtClean="0"/>
              <a:t>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2" cy="4464496"/>
          </a:xfr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es-ES" b="1" dirty="0" smtClean="0"/>
              <a:t>COMPETENCIA POR CONEXIDAD (ART. 2 DE LA LEY 13.840 – MODIFICA EL ART. 6 del CPL).</a:t>
            </a:r>
          </a:p>
          <a:p>
            <a:pPr algn="just">
              <a:buNone/>
            </a:pPr>
            <a:endParaRPr lang="es-ES" b="1" dirty="0" smtClean="0"/>
          </a:p>
          <a:p>
            <a:pPr algn="just"/>
            <a:r>
              <a:rPr lang="es-ES" b="1" i="1" dirty="0" smtClean="0"/>
              <a:t>“</a:t>
            </a:r>
            <a:r>
              <a:rPr lang="es-ES" i="1" dirty="0" smtClean="0"/>
              <a:t>El juez que entiende en el proceso principal será competente para conocer en todos sus incidentes, en las medidas preparatorias en la ejecución de sentencia y en el cobro de las costas. Entenderá también en las demandas de extensión de responsabilidad en los supuestos que corresponda según las leyes de fondo. </a:t>
            </a:r>
            <a:r>
              <a:rPr lang="es-ES" b="1" i="1" dirty="0" smtClean="0"/>
              <a:t>En los supuestos que deba intervenir la Oficina de Conciliación laboral, las medidas cautelares y preparatorias no radicarán la competencia del Juez Laboral que hubiere prevenido” </a:t>
            </a:r>
            <a:r>
              <a:rPr lang="es-ES" dirty="0" smtClean="0"/>
              <a:t> (el destacado es el agregado por la ley 13.840 al art. 6 del C:P:L</a:t>
            </a:r>
            <a:r>
              <a:rPr lang="es-ES" dirty="0" smtClean="0">
                <a:sym typeface="Wingdings" pitchFamily="2" charset="2"/>
              </a:rPr>
              <a:t>)</a:t>
            </a:r>
            <a:endParaRPr lang="es-ES" b="1" i="1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19268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496944" cy="5904656"/>
          </a:xfrm>
          <a:solidFill>
            <a:srgbClr val="33CCFF"/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es-ES" b="1" dirty="0" smtClean="0"/>
              <a:t>COMPETENCIA POR CONEXIDAD (ART. 2 DE LA LEY 13.840 – MODIFICA EL ART. 6 del CPL).</a:t>
            </a:r>
          </a:p>
          <a:p>
            <a:pPr algn="just">
              <a:buNone/>
            </a:pPr>
            <a:endParaRPr lang="es-ES" b="1" dirty="0" smtClean="0"/>
          </a:p>
          <a:p>
            <a:pPr algn="just"/>
            <a:r>
              <a:rPr lang="es-ES" b="1" i="1" dirty="0" smtClean="0"/>
              <a:t>“</a:t>
            </a:r>
            <a:r>
              <a:rPr lang="es-ES" sz="2800" i="1" dirty="0" smtClean="0"/>
              <a:t>El juez que entiende en el proceso principal será competente para conocer en todos sus incidentes, en las medidas preparatorias en la ejecución de sentencia y en el cobro de las costas. Entenderá también en las demandas de extensión de responsabilidad en los supuestos que corresponda según las leyes de fondo. </a:t>
            </a:r>
            <a:r>
              <a:rPr lang="es-ES" sz="2800" b="1" i="1" dirty="0" smtClean="0"/>
              <a:t>En los supuestos que deba intervenir la Oficina de Conciliación laboral, las medidas cautelares y preparatorias no radicarán la competencia del Juez Laboral que hubiere prevenido” </a:t>
            </a:r>
            <a:r>
              <a:rPr lang="es-ES" sz="2800" dirty="0" smtClean="0"/>
              <a:t> (el destacado es el agregado por la ley 13.840 al art. 6 del C:P:L</a:t>
            </a:r>
            <a:r>
              <a:rPr lang="es-ES" sz="2800" dirty="0" smtClean="0">
                <a:sym typeface="Wingdings" pitchFamily="2" charset="2"/>
              </a:rPr>
              <a:t>)</a:t>
            </a:r>
            <a:endParaRPr lang="es-E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CONSECUENCIAS DE LA REFORMA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12568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" dirty="0" smtClean="0"/>
              <a:t> </a:t>
            </a:r>
            <a:r>
              <a:rPr lang="es-ES" b="1" dirty="0" smtClean="0"/>
              <a:t>TRÁMITE CAUTELAR</a:t>
            </a:r>
            <a:r>
              <a:rPr lang="es-ES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 Embargo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 Notificación  al embargado (art. 282, segundo párrafo, CPCC)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 Provisionalidad de las cautelares ( el deudor puede objetar el modo; importe o forma de materialización)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 Traslado al embargante.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 Decisión del Juez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  Apelación (art. 284 CPCC)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120680"/>
          </a:xfr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Art. 6, </a:t>
            </a:r>
            <a:r>
              <a:rPr lang="es-ES" i="1" dirty="0" smtClean="0"/>
              <a:t> in fine: </a:t>
            </a:r>
            <a:r>
              <a:rPr lang="es-ES" dirty="0" smtClean="0"/>
              <a:t>las cautelares NO RADICAN LA COMPETENCIA DEL JUEZ QUE HUBIERE PREVENIDO.</a:t>
            </a:r>
          </a:p>
          <a:p>
            <a:pPr algn="just"/>
            <a:r>
              <a:rPr lang="es-ES" dirty="0" smtClean="0"/>
              <a:t> Y entonces?....</a:t>
            </a:r>
          </a:p>
          <a:p>
            <a:pPr algn="just"/>
            <a:r>
              <a:rPr lang="es-ES" dirty="0" smtClean="0"/>
              <a:t> Hay que volver a la M.E.U. para ingresar el </a:t>
            </a:r>
            <a:r>
              <a:rPr lang="es-ES" dirty="0" err="1" smtClean="0"/>
              <a:t>expte</a:t>
            </a:r>
            <a:r>
              <a:rPr lang="es-ES" dirty="0" smtClean="0"/>
              <a:t>. en la O.C.L.O.P. y seguir con el trámite de la nueva ley.</a:t>
            </a:r>
          </a:p>
          <a:p>
            <a:pPr algn="just"/>
            <a:r>
              <a:rPr lang="es-ES" dirty="0" smtClean="0"/>
              <a:t> Otro escenario: ingresada la causa por la M.E.U. (</a:t>
            </a:r>
            <a:r>
              <a:rPr lang="es-ES" dirty="0" err="1" smtClean="0"/>
              <a:t>arg.arts</a:t>
            </a:r>
            <a:r>
              <a:rPr lang="es-ES" dirty="0" smtClean="0"/>
              <a:t>. 147 y 148 CPL) ¿ el juez CLOP puede ordenar una cautelar ?</a:t>
            </a:r>
          </a:p>
          <a:p>
            <a:pPr algn="just"/>
            <a:r>
              <a:rPr lang="es-ES" dirty="0" smtClean="0"/>
              <a:t> En su caso: ¿ es apelable? ¿ cómo juega el art. 155, III y el 42 bis?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/>
              <a:t> La reforma de la ley 13.840, en el tema de las cautelares es, por ahora, abstracto (</a:t>
            </a:r>
            <a:r>
              <a:rPr lang="es-ES" dirty="0" err="1" smtClean="0"/>
              <a:t>vacatio</a:t>
            </a:r>
            <a:r>
              <a:rPr lang="es-ES" dirty="0" smtClean="0"/>
              <a:t> </a:t>
            </a:r>
            <a:r>
              <a:rPr lang="es-ES" dirty="0" err="1" smtClean="0"/>
              <a:t>legis</a:t>
            </a:r>
            <a:r>
              <a:rPr lang="es-ES" dirty="0" smtClean="0"/>
              <a:t>).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 Seguiremos transitando el sendero de las medidas cautelares en forma </a:t>
            </a:r>
            <a:r>
              <a:rPr lang="es-ES" i="1" dirty="0" smtClean="0"/>
              <a:t>normal.</a:t>
            </a:r>
          </a:p>
          <a:p>
            <a:pPr algn="just">
              <a:buFont typeface="Wingdings" pitchFamily="2" charset="2"/>
              <a:buChar char="ü"/>
            </a:pPr>
            <a:r>
              <a:rPr lang="es-ES" i="1" dirty="0" smtClean="0"/>
              <a:t> </a:t>
            </a:r>
            <a:r>
              <a:rPr lang="es-ES" dirty="0" smtClean="0"/>
              <a:t>Cuando entre en vigencia la O.C.L.O.P. (si es que realmente comenzará a regir en algún momento) nos volveremos a reunir para estudiar y debatir el tema.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endParaRPr lang="es-E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896396"/>
          </a:xfrm>
          <a:solidFill>
            <a:srgbClr val="F6FAA4"/>
          </a:solidFill>
          <a:ln w="76200" cmpd="tri">
            <a:solidFill>
              <a:schemeClr val="tx1"/>
            </a:solidFill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buFontTx/>
              <a:buNone/>
            </a:pPr>
            <a:r>
              <a:rPr lang="es-ES" sz="4400" b="1" i="1"/>
              <a:t>“ ANTICIPACIÓN PROVISORIA DE CIERTOS EFECTOS DE LA PROVIDENCIA DEFINITIVA, ENCAMINADA A PREVER EL DAÑO QUE PODRÍA DERIVAR DEL RETARDO DE LA MISMA”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 w="38100" cmpd="dbl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/>
              <a:t>CARACTERES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  <a:solidFill>
            <a:srgbClr val="F6FAA4"/>
          </a:solidFill>
          <a:ln>
            <a:solidFill>
              <a:srgbClr val="FF6600"/>
            </a:solidFill>
          </a:ln>
        </p:spPr>
        <p:txBody>
          <a:bodyPr/>
          <a:lstStyle/>
          <a:p>
            <a:r>
              <a:rPr lang="es-ES"/>
              <a:t>1) INSTRUMENTALIDAD.</a:t>
            </a:r>
          </a:p>
          <a:p>
            <a:r>
              <a:rPr lang="es-ES"/>
              <a:t>2) PROVISIONALIDAD.</a:t>
            </a:r>
          </a:p>
          <a:p>
            <a:r>
              <a:rPr lang="es-ES"/>
              <a:t>3) MUTABILIDAD O FLEXIBILIDAD.</a:t>
            </a:r>
          </a:p>
          <a:p>
            <a:r>
              <a:rPr lang="es-ES"/>
              <a:t>4) DESPACHO </a:t>
            </a:r>
            <a:r>
              <a:rPr lang="es-ES" b="1" i="1"/>
              <a:t>INAUDITA PARS.</a:t>
            </a:r>
          </a:p>
          <a:p>
            <a:r>
              <a:rPr lang="es-ES"/>
              <a:t>5) CONOCIMIENTO EN GRADO DE </a:t>
            </a:r>
          </a:p>
          <a:p>
            <a:pPr>
              <a:buFontTx/>
              <a:buNone/>
            </a:pPr>
            <a:r>
              <a:rPr lang="es-ES"/>
              <a:t>       APARIENCIA.</a:t>
            </a:r>
          </a:p>
          <a:p>
            <a:r>
              <a:rPr lang="es-ES"/>
              <a:t>6) NO CAUSAN ESTADO.</a:t>
            </a:r>
          </a:p>
          <a:p>
            <a:r>
              <a:rPr lang="es-ES"/>
              <a:t>7) EJECUTABILIDAD INMEDIATA.</a:t>
            </a:r>
          </a:p>
          <a:p>
            <a:r>
              <a:rPr lang="es-ES"/>
              <a:t>8) CARÁCTER URGENTE.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624736" cy="922114"/>
          </a:xfr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INSTRUMENTALIDAD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256584"/>
          </a:xfr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sz="2800" dirty="0" smtClean="0"/>
              <a:t> No constituyen un fin en sí mismas, sino que son tributarias de otro proceso posterior.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800" dirty="0"/>
              <a:t> </a:t>
            </a:r>
            <a:r>
              <a:rPr lang="es-ES" sz="2800" dirty="0" err="1" smtClean="0"/>
              <a:t>Calamandrei</a:t>
            </a:r>
            <a:r>
              <a:rPr lang="es-ES" sz="2800" dirty="0" smtClean="0"/>
              <a:t>: </a:t>
            </a:r>
            <a:r>
              <a:rPr lang="es-ES" sz="2800" i="1" dirty="0" smtClean="0"/>
              <a:t>“el instrumento del instrumento”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800" i="1" dirty="0"/>
              <a:t> </a:t>
            </a:r>
            <a:r>
              <a:rPr lang="es-ES" sz="2800" dirty="0" smtClean="0"/>
              <a:t>Es una tutela </a:t>
            </a:r>
            <a:r>
              <a:rPr lang="es-ES" sz="2800" i="1" dirty="0" smtClean="0"/>
              <a:t>“mediata” </a:t>
            </a:r>
            <a:r>
              <a:rPr lang="es-ES" sz="2800" dirty="0" smtClean="0"/>
              <a:t>ya que </a:t>
            </a:r>
            <a:r>
              <a:rPr lang="es-ES" sz="2800" i="1" dirty="0" smtClean="0"/>
              <a:t>no hace justicia </a:t>
            </a:r>
            <a:r>
              <a:rPr lang="es-ES" sz="2800" dirty="0" smtClean="0"/>
              <a:t>sino que contribuye a su eficaz funcionamiento.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800" dirty="0"/>
              <a:t> </a:t>
            </a:r>
            <a:r>
              <a:rPr lang="es-ES" sz="2800" dirty="0" smtClean="0"/>
              <a:t>La dependencia del proceso principal tiene cuatro consecuencias: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a) se relacionan con el objeto principal de la pretensión;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b) se extinguen finalizado el proceso principal (provisional)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c) efectos desde su dictado;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400" dirty="0"/>
              <a:t> </a:t>
            </a:r>
            <a:r>
              <a:rPr lang="es-ES" sz="2400" dirty="0" smtClean="0"/>
              <a:t>d) correlación entre la cautela y el posible contenido de la sentencia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544616" cy="648072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PROVISIONALIDAD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" dirty="0" smtClean="0"/>
              <a:t> Subsisten mientras continúen las circunstancias de hecho o de derecho que motivaron su dictado.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/>
              <a:t> </a:t>
            </a:r>
            <a:r>
              <a:rPr lang="es-ES" dirty="0" smtClean="0"/>
              <a:t>Ordenada la cautela y escuchado el cautelado (arg.art. 282, segunda parte, CPCC) el juez puede revocar su propia decisión.</a:t>
            </a:r>
          </a:p>
          <a:p>
            <a:pPr algn="just">
              <a:buFont typeface="Wingdings" pitchFamily="2" charset="2"/>
              <a:buChar char="Ø"/>
            </a:pPr>
            <a:r>
              <a:rPr lang="es-ES" dirty="0"/>
              <a:t> </a:t>
            </a:r>
            <a:r>
              <a:rPr lang="es-ES" dirty="0" smtClean="0"/>
              <a:t>Si cambiaron las circunstancias de hecho, el juez puede ordenarlas (si las rechazó) o revocarlas si las ordenó.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MUTABILIDAD O FLEXIBILIDAD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  <a:solidFill>
            <a:srgbClr val="92D050"/>
          </a:solidFill>
          <a:ln w="57150" cmpd="thickThin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/>
              <a:t> El juez es el único árbitro en la relación </a:t>
            </a:r>
            <a:r>
              <a:rPr lang="es-ES" i="1" dirty="0" smtClean="0"/>
              <a:t>“crédito-cautela”</a:t>
            </a:r>
            <a:r>
              <a:rPr lang="es-ES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Puede disminuir la pretensión cautelar si entiende que causa un perjuicio innecesario al deudor (arg.art. 281, primer párrafo).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Cualquiera de las partes puede peticionar la ampliación, reducción, modificación o sustitución de la cautela (</a:t>
            </a:r>
            <a:r>
              <a:rPr lang="es-ES" dirty="0" err="1" smtClean="0"/>
              <a:t>arg.arts</a:t>
            </a:r>
            <a:r>
              <a:rPr lang="es-ES" dirty="0" smtClean="0"/>
              <a:t>. 455 y 471)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128792" cy="994122"/>
          </a:xfr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/>
              <a:t>DICTADO </a:t>
            </a:r>
            <a:r>
              <a:rPr lang="es-ES" i="1" dirty="0" smtClean="0"/>
              <a:t>IN AUDITA PARS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  <a:solidFill>
            <a:srgbClr val="FFFF00"/>
          </a:solidFill>
          <a:ln w="38100" cmpd="tri"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/>
              <a:t> Característica clásica de las cautelas para lograr el criterio de eficacia.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Consecuencia inmediata: la </a:t>
            </a:r>
            <a:r>
              <a:rPr lang="es-ES" dirty="0" err="1" smtClean="0"/>
              <a:t>contracautela</a:t>
            </a:r>
            <a:r>
              <a:rPr lang="es-ES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smtClean="0"/>
              <a:t>Cumplimiento del mandato constitucional de ser oído: art. 282, segundo párrafo, CPCC para ejercitar todas las defensas que </a:t>
            </a:r>
            <a:r>
              <a:rPr lang="es-ES" dirty="0" err="1" smtClean="0"/>
              <a:t>creyer</a:t>
            </a:r>
            <a:r>
              <a:rPr lang="es-ES" dirty="0" smtClean="0"/>
              <a:t> menester (reducción; sustitución; revocación; apelación, etc.) ( mutabilidad)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2122</Words>
  <Application>Microsoft Office PowerPoint</Application>
  <PresentationFormat>Presentación en pantalla (4:3)</PresentationFormat>
  <Paragraphs>220</Paragraphs>
  <Slides>37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37</vt:i4>
      </vt:variant>
    </vt:vector>
  </HeadingPairs>
  <TitlesOfParts>
    <vt:vector size="40" baseType="lpstr">
      <vt:lpstr>Tema de Office</vt:lpstr>
      <vt:lpstr>MS Org Chart</vt:lpstr>
      <vt:lpstr>Imagen</vt:lpstr>
      <vt:lpstr>LAS MEDIDAS  CAUTELARES en el procedimiento laboral</vt:lpstr>
      <vt:lpstr>INTRODUCCIÓN</vt:lpstr>
      <vt:lpstr>PARTE GENERAL</vt:lpstr>
      <vt:lpstr>Diapositiva 4</vt:lpstr>
      <vt:lpstr>CARACTERES</vt:lpstr>
      <vt:lpstr>INSTRUMENTALIDAD</vt:lpstr>
      <vt:lpstr>PROVISIONALIDAD</vt:lpstr>
      <vt:lpstr>MUTABILIDAD O FLEXIBILIDAD</vt:lpstr>
      <vt:lpstr>DICTADO IN AUDITA PARS</vt:lpstr>
      <vt:lpstr>FUMUS BONI IURIS (CONOCIMIENTO EN GRADO DE APARIENCIA)</vt:lpstr>
      <vt:lpstr>Diapositiva 11</vt:lpstr>
      <vt:lpstr>PRESUPUESTOS DE ADMISIBILIDAD</vt:lpstr>
      <vt:lpstr>REQUISITOS</vt:lpstr>
      <vt:lpstr>Diapositiva 14</vt:lpstr>
      <vt:lpstr>LÍMITE DE LA PRETENSIÓN CUATELAR</vt:lpstr>
      <vt:lpstr>RESPONSABILIDAD POR EL ABUSO CAUTELAR</vt:lpstr>
      <vt:lpstr>CADUCIDAD DE LAS CAUTELARES</vt:lpstr>
      <vt:lpstr>CADUCIDAD (continuación)</vt:lpstr>
      <vt:lpstr>CONSECUENCIAS DE LA CADUCIDAD</vt:lpstr>
      <vt:lpstr>Diapositiva 20</vt:lpstr>
      <vt:lpstr>RECURSOS CONTRA LAS CAUTELARES</vt:lpstr>
      <vt:lpstr>CAUTELARES TÍPICAS Y ATÍPICAS</vt:lpstr>
      <vt:lpstr>EL EMBARGO COMO MEDIDA CAUTELAR</vt:lpstr>
      <vt:lpstr>No confundir EMBARGO (género) con MEDIOS UTILIZADOS PARA EFECTIVIZARLOS( de bienes, dinero, etc.)</vt:lpstr>
      <vt:lpstr>SI EL EMBARGO ORDENADO SOBRE FONDOS  ES PREVENTIVO ES SIEMPRE SUBSIDIARIO</vt:lpstr>
      <vt:lpstr>FUNDAMENTOS:</vt:lpstr>
      <vt:lpstr>El famoso “ORDEN DE PRELACIÓN”</vt:lpstr>
      <vt:lpstr>Las COSTAS en la  SUSTITUCIÓN DEL EMBARGO</vt:lpstr>
      <vt:lpstr>El C.P.L. y la reforma del 2010 Art. 141 – último párrafo</vt:lpstr>
      <vt:lpstr>El EMBARGO SIN FIANZA La reforma al C.P.L</vt:lpstr>
      <vt:lpstr>El MISMO PRIVILEGIO recae</vt:lpstr>
      <vt:lpstr>LA REFORMA DEL NUEVO CÓDIGO CIVIL</vt:lpstr>
      <vt:lpstr>LA REFORMA DE LA LEY 13.840 (circunstancia de vacatio legis)</vt:lpstr>
      <vt:lpstr> </vt:lpstr>
      <vt:lpstr>CONSECUENCIAS DE LA REFORMA</vt:lpstr>
      <vt:lpstr>Diapositiva 36</vt:lpstr>
      <vt:lpstr>CONCLUSIONES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8</cp:revision>
  <dcterms:created xsi:type="dcterms:W3CDTF">2015-06-29T21:56:48Z</dcterms:created>
  <dcterms:modified xsi:type="dcterms:W3CDTF">2019-08-13T12:09:39Z</dcterms:modified>
</cp:coreProperties>
</file>